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3" r:id="rId3"/>
    <p:sldMasterId id="2147483657" r:id="rId4"/>
    <p:sldMasterId id="2147483669" r:id="rId5"/>
    <p:sldMasterId id="2147483681" r:id="rId6"/>
    <p:sldMasterId id="2147483693" r:id="rId7"/>
    <p:sldMasterId id="2147483706" r:id="rId8"/>
    <p:sldMasterId id="2147483722" r:id="rId9"/>
  </p:sldMasterIdLst>
  <p:notesMasterIdLst>
    <p:notesMasterId r:id="rId13"/>
  </p:notesMasterIdLst>
  <p:sldIdLst>
    <p:sldId id="364" r:id="rId10"/>
    <p:sldId id="363" r:id="rId11"/>
    <p:sldId id="359" r:id="rId12"/>
    <p:sldId id="360" r:id="rId14"/>
    <p:sldId id="361" r:id="rId15"/>
    <p:sldId id="362" r:id="rId16"/>
    <p:sldId id="311" r:id="rId17"/>
    <p:sldId id="381" r:id="rId18"/>
    <p:sldId id="365" r:id="rId19"/>
    <p:sldId id="366" r:id="rId20"/>
    <p:sldId id="370" r:id="rId21"/>
    <p:sldId id="371" r:id="rId22"/>
    <p:sldId id="372" r:id="rId23"/>
    <p:sldId id="373" r:id="rId24"/>
    <p:sldId id="374" r:id="rId25"/>
    <p:sldId id="375" r:id="rId26"/>
    <p:sldId id="376" r:id="rId27"/>
    <p:sldId id="312" r:id="rId28"/>
    <p:sldId id="256" r:id="rId29"/>
    <p:sldId id="313" r:id="rId30"/>
    <p:sldId id="314" r:id="rId31"/>
    <p:sldId id="315" r:id="rId32"/>
    <p:sldId id="316" r:id="rId33"/>
    <p:sldId id="320" r:id="rId34"/>
    <p:sldId id="321" r:id="rId35"/>
    <p:sldId id="322" r:id="rId36"/>
    <p:sldId id="323" r:id="rId37"/>
    <p:sldId id="324" r:id="rId38"/>
    <p:sldId id="263" r:id="rId39"/>
    <p:sldId id="325" r:id="rId40"/>
    <p:sldId id="326" r:id="rId41"/>
    <p:sldId id="327" r:id="rId42"/>
    <p:sldId id="328" r:id="rId43"/>
    <p:sldId id="329" r:id="rId44"/>
    <p:sldId id="330" r:id="rId45"/>
    <p:sldId id="377" r:id="rId46"/>
    <p:sldId id="331" r:id="rId47"/>
    <p:sldId id="332" r:id="rId48"/>
    <p:sldId id="335" r:id="rId49"/>
    <p:sldId id="336" r:id="rId50"/>
    <p:sldId id="333" r:id="rId51"/>
    <p:sldId id="334" r:id="rId52"/>
    <p:sldId id="264" r:id="rId53"/>
    <p:sldId id="265" r:id="rId54"/>
    <p:sldId id="266" r:id="rId55"/>
    <p:sldId id="267" r:id="rId56"/>
    <p:sldId id="268" r:id="rId57"/>
    <p:sldId id="341" r:id="rId58"/>
    <p:sldId id="342" r:id="rId59"/>
    <p:sldId id="270" r:id="rId60"/>
    <p:sldId id="340" r:id="rId61"/>
    <p:sldId id="271" r:id="rId62"/>
    <p:sldId id="272" r:id="rId63"/>
    <p:sldId id="379" r:id="rId64"/>
    <p:sldId id="343" r:id="rId65"/>
    <p:sldId id="344" r:id="rId66"/>
    <p:sldId id="345" r:id="rId67"/>
    <p:sldId id="346" r:id="rId68"/>
    <p:sldId id="347" r:id="rId69"/>
    <p:sldId id="378" r:id="rId70"/>
    <p:sldId id="350" r:id="rId71"/>
    <p:sldId id="384" r:id="rId72"/>
    <p:sldId id="386" r:id="rId73"/>
    <p:sldId id="387" r:id="rId74"/>
    <p:sldId id="390" r:id="rId75"/>
    <p:sldId id="388" r:id="rId76"/>
    <p:sldId id="357" r:id="rId77"/>
    <p:sldId id="358" r:id="rId78"/>
    <p:sldId id="292" r:id="rId79"/>
    <p:sldId id="293" r:id="rId80"/>
    <p:sldId id="294" r:id="rId81"/>
    <p:sldId id="295" r:id="rId82"/>
    <p:sldId id="296" r:id="rId83"/>
    <p:sldId id="297" r:id="rId84"/>
    <p:sldId id="298" r:id="rId85"/>
    <p:sldId id="299" r:id="rId86"/>
    <p:sldId id="300" r:id="rId87"/>
    <p:sldId id="301" r:id="rId88"/>
    <p:sldId id="302" r:id="rId89"/>
    <p:sldId id="303" r:id="rId90"/>
    <p:sldId id="304" r:id="rId91"/>
    <p:sldId id="305" r:id="rId92"/>
    <p:sldId id="306" r:id="rId93"/>
    <p:sldId id="307" r:id="rId94"/>
    <p:sldId id="308" r:id="rId95"/>
    <p:sldId id="309" r:id="rId96"/>
    <p:sldId id="310" r:id="rId9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61" d="100"/>
          <a:sy n="161" d="100"/>
        </p:scale>
        <p:origin x="1638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viewProps" Target="viewProps.xml"/><Relationship Id="rId98" Type="http://schemas.openxmlformats.org/officeDocument/2006/relationships/presProps" Target="presProps.xml"/><Relationship Id="rId97" Type="http://schemas.openxmlformats.org/officeDocument/2006/relationships/slide" Target="slides/slide87.xml"/><Relationship Id="rId96" Type="http://schemas.openxmlformats.org/officeDocument/2006/relationships/slide" Target="slides/slide86.xml"/><Relationship Id="rId95" Type="http://schemas.openxmlformats.org/officeDocument/2006/relationships/slide" Target="slides/slide85.xml"/><Relationship Id="rId94" Type="http://schemas.openxmlformats.org/officeDocument/2006/relationships/slide" Target="slides/slide84.xml"/><Relationship Id="rId93" Type="http://schemas.openxmlformats.org/officeDocument/2006/relationships/slide" Target="slides/slide83.xml"/><Relationship Id="rId92" Type="http://schemas.openxmlformats.org/officeDocument/2006/relationships/slide" Target="slides/slide82.xml"/><Relationship Id="rId91" Type="http://schemas.openxmlformats.org/officeDocument/2006/relationships/slide" Target="slides/slide81.xml"/><Relationship Id="rId90" Type="http://schemas.openxmlformats.org/officeDocument/2006/relationships/slide" Target="slides/slide80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9.xml"/><Relationship Id="rId88" Type="http://schemas.openxmlformats.org/officeDocument/2006/relationships/slide" Target="slides/slide78.xml"/><Relationship Id="rId87" Type="http://schemas.openxmlformats.org/officeDocument/2006/relationships/slide" Target="slides/slide77.xml"/><Relationship Id="rId86" Type="http://schemas.openxmlformats.org/officeDocument/2006/relationships/slide" Target="slides/slide76.xml"/><Relationship Id="rId85" Type="http://schemas.openxmlformats.org/officeDocument/2006/relationships/slide" Target="slides/slide75.xml"/><Relationship Id="rId84" Type="http://schemas.openxmlformats.org/officeDocument/2006/relationships/slide" Target="slides/slide74.xml"/><Relationship Id="rId83" Type="http://schemas.openxmlformats.org/officeDocument/2006/relationships/slide" Target="slides/slide73.xml"/><Relationship Id="rId82" Type="http://schemas.openxmlformats.org/officeDocument/2006/relationships/slide" Target="slides/slide72.xml"/><Relationship Id="rId81" Type="http://schemas.openxmlformats.org/officeDocument/2006/relationships/slide" Target="slides/slide71.xml"/><Relationship Id="rId80" Type="http://schemas.openxmlformats.org/officeDocument/2006/relationships/slide" Target="slides/slide70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9.xml"/><Relationship Id="rId78" Type="http://schemas.openxmlformats.org/officeDocument/2006/relationships/slide" Target="slides/slide68.xml"/><Relationship Id="rId77" Type="http://schemas.openxmlformats.org/officeDocument/2006/relationships/slide" Target="slides/slide67.xml"/><Relationship Id="rId76" Type="http://schemas.openxmlformats.org/officeDocument/2006/relationships/slide" Target="slides/slide66.xml"/><Relationship Id="rId75" Type="http://schemas.openxmlformats.org/officeDocument/2006/relationships/slide" Target="slides/slide65.xml"/><Relationship Id="rId74" Type="http://schemas.openxmlformats.org/officeDocument/2006/relationships/slide" Target="slides/slide64.xml"/><Relationship Id="rId73" Type="http://schemas.openxmlformats.org/officeDocument/2006/relationships/slide" Target="slides/slide63.xml"/><Relationship Id="rId72" Type="http://schemas.openxmlformats.org/officeDocument/2006/relationships/slide" Target="slides/slide62.xml"/><Relationship Id="rId71" Type="http://schemas.openxmlformats.org/officeDocument/2006/relationships/slide" Target="slides/slide61.xml"/><Relationship Id="rId70" Type="http://schemas.openxmlformats.org/officeDocument/2006/relationships/slide" Target="slides/slide6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9.xml"/><Relationship Id="rId68" Type="http://schemas.openxmlformats.org/officeDocument/2006/relationships/slide" Target="slides/slide58.xml"/><Relationship Id="rId67" Type="http://schemas.openxmlformats.org/officeDocument/2006/relationships/slide" Target="slides/slide57.xml"/><Relationship Id="rId66" Type="http://schemas.openxmlformats.org/officeDocument/2006/relationships/slide" Target="slides/slide56.xml"/><Relationship Id="rId65" Type="http://schemas.openxmlformats.org/officeDocument/2006/relationships/slide" Target="slides/slide55.xml"/><Relationship Id="rId64" Type="http://schemas.openxmlformats.org/officeDocument/2006/relationships/slide" Target="slides/slide54.xml"/><Relationship Id="rId63" Type="http://schemas.openxmlformats.org/officeDocument/2006/relationships/slide" Target="slides/slide53.xml"/><Relationship Id="rId62" Type="http://schemas.openxmlformats.org/officeDocument/2006/relationships/slide" Target="slides/slide52.xml"/><Relationship Id="rId61" Type="http://schemas.openxmlformats.org/officeDocument/2006/relationships/slide" Target="slides/slide51.xml"/><Relationship Id="rId60" Type="http://schemas.openxmlformats.org/officeDocument/2006/relationships/slide" Target="slides/slide5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9.xml"/><Relationship Id="rId58" Type="http://schemas.openxmlformats.org/officeDocument/2006/relationships/slide" Target="slides/slide48.xml"/><Relationship Id="rId57" Type="http://schemas.openxmlformats.org/officeDocument/2006/relationships/slide" Target="slides/slide47.xml"/><Relationship Id="rId56" Type="http://schemas.openxmlformats.org/officeDocument/2006/relationships/slide" Target="slides/slide46.xml"/><Relationship Id="rId55" Type="http://schemas.openxmlformats.org/officeDocument/2006/relationships/slide" Target="slides/slide45.xml"/><Relationship Id="rId54" Type="http://schemas.openxmlformats.org/officeDocument/2006/relationships/slide" Target="slides/slide44.xml"/><Relationship Id="rId53" Type="http://schemas.openxmlformats.org/officeDocument/2006/relationships/slide" Target="slides/slide43.xml"/><Relationship Id="rId52" Type="http://schemas.openxmlformats.org/officeDocument/2006/relationships/slide" Target="slides/slide42.xml"/><Relationship Id="rId51" Type="http://schemas.openxmlformats.org/officeDocument/2006/relationships/slide" Target="slides/slide41.xml"/><Relationship Id="rId50" Type="http://schemas.openxmlformats.org/officeDocument/2006/relationships/slide" Target="slides/slide4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9.xml"/><Relationship Id="rId48" Type="http://schemas.openxmlformats.org/officeDocument/2006/relationships/slide" Target="slides/slide38.xml"/><Relationship Id="rId47" Type="http://schemas.openxmlformats.org/officeDocument/2006/relationships/slide" Target="slides/slide37.xml"/><Relationship Id="rId46" Type="http://schemas.openxmlformats.org/officeDocument/2006/relationships/slide" Target="slides/slide36.xml"/><Relationship Id="rId45" Type="http://schemas.openxmlformats.org/officeDocument/2006/relationships/slide" Target="slides/slide35.xml"/><Relationship Id="rId44" Type="http://schemas.openxmlformats.org/officeDocument/2006/relationships/slide" Target="slides/slide34.xml"/><Relationship Id="rId43" Type="http://schemas.openxmlformats.org/officeDocument/2006/relationships/slide" Target="slides/slide33.xml"/><Relationship Id="rId42" Type="http://schemas.openxmlformats.org/officeDocument/2006/relationships/slide" Target="slides/slide32.xml"/><Relationship Id="rId41" Type="http://schemas.openxmlformats.org/officeDocument/2006/relationships/slide" Target="slides/slide31.xml"/><Relationship Id="rId40" Type="http://schemas.openxmlformats.org/officeDocument/2006/relationships/slide" Target="slides/slide3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9.xml"/><Relationship Id="rId38" Type="http://schemas.openxmlformats.org/officeDocument/2006/relationships/slide" Target="slides/slide28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0" Type="http://schemas.openxmlformats.org/officeDocument/2006/relationships/tableStyles" Target="tableStyles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4C86D5-D76A-AD4C-9696-A9F5C1A6C84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11CD1E-31EB-2946-AEF9-E156BCDF8C5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B9519B-B7E3-44E0-A9B7-B73E54505994}" type="slidenum">
              <a:rPr lang="en-US" altLang="zh-CN" i="0" smtClean="0">
                <a:solidFill>
                  <a:srgbClr val="000000"/>
                </a:solidFill>
              </a:rPr>
            </a:fld>
            <a:endParaRPr lang="en-US" altLang="zh-CN" i="0" smtClean="0">
              <a:solidFill>
                <a:srgbClr val="000000"/>
              </a:solidFill>
            </a:endParaRPr>
          </a:p>
        </p:txBody>
      </p:sp>
      <p:sp>
        <p:nvSpPr>
          <p:cNvPr id="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1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B2851748-B653-419F-9783-DE6BEED1F1A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F17A7D2-9843-44F3-AFA8-09072AE8AD9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418C8FD1-DF22-4CDC-B5BE-12F3A621799C}" type="slidenum">
              <a:rPr lang="en-US" altLang="zh-CN"/>
            </a:fld>
            <a:endParaRPr lang="en-US" altLang="zh-CN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26A27A9-E4EA-4714-8E3A-1E5F747C8B99}" type="slidenum">
              <a:rPr lang="en-US" altLang="zh-CN"/>
            </a:fld>
            <a:endParaRPr lang="en-US" altLang="zh-CN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E8B7BD-DC3F-3A40-B180-B7758E455744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6834C7-4A96-E043-86AD-58E9DA31668E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35A4E1-613C-F841-AB03-A62D4C6793EB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0F5A7-EF9A-0549-A1F1-957696EAA929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D83061-80F0-BA4E-9C4D-A2587C50C076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4131C-D93B-234D-9823-ECC904455AF3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3A77A73-3E1E-4ACF-91DE-86597CC308E4}" type="slidenum">
              <a:rPr lang="en-US" altLang="zh-CN" i="0" smtClean="0">
                <a:solidFill>
                  <a:srgbClr val="000000"/>
                </a:solidFill>
              </a:rPr>
            </a:fld>
            <a:endParaRPr lang="en-US" altLang="zh-CN" i="0" smtClean="0">
              <a:solidFill>
                <a:srgbClr val="000000"/>
              </a:solidFill>
            </a:endParaRPr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881063" y="2641600"/>
            <a:ext cx="4554538" cy="3416300"/>
          </a:xfrm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0" y="611188"/>
            <a:ext cx="3886200" cy="7921625"/>
          </a:xfrm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7911E06-5DF2-AA4D-9D06-8D2FFDF10783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0F5A7-EF9A-0549-A1F1-957696EAA929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9BFDCE-5FE7-4ABA-A92D-2B4C10E5D697}" type="slidenum">
              <a:rPr lang="en-US" altLang="zh-CN" i="0" smtClean="0">
                <a:solidFill>
                  <a:srgbClr val="000000"/>
                </a:solidFill>
              </a:rPr>
            </a:fld>
            <a:endParaRPr lang="en-US" altLang="zh-CN" i="0" smtClean="0">
              <a:solidFill>
                <a:srgbClr val="000000"/>
              </a:solidFill>
            </a:endParaRPr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881063" y="2641600"/>
            <a:ext cx="4554538" cy="3416300"/>
          </a:xfrm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0" y="611188"/>
            <a:ext cx="3886200" cy="7921625"/>
          </a:xfrm>
          <a:noFill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0F0F5A7-EF9A-0549-A1F1-957696EAA929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CB73B4-6C34-8449-9B11-394C90AF2763}" type="slidenum">
              <a:rPr lang="en-US">
                <a:solidFill>
                  <a:srgbClr val="000000"/>
                </a:solidFill>
              </a:rPr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</p:spPr>
        <p:txBody>
          <a:bodyPr/>
          <a:lstStyle/>
          <a:p>
            <a:pPr eaLnBrk="1" hangingPunct="1"/>
            <a:endParaRPr 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389B841-FC8B-4FE3-A6DB-41513006AEB0}" type="slidenum">
              <a:rPr lang="en-US" altLang="zh-CN"/>
            </a:fld>
            <a:endParaRPr lang="en-US" altLang="zh-CN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4E8D06B-0668-43AB-9F7B-63222E6C3A12}" type="slidenum">
              <a:rPr lang="en-US" altLang="zh-CN"/>
            </a:fld>
            <a:endParaRPr lang="en-US" altLang="zh-CN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4983FEC-3F7F-4DD3-B0A7-50906D6DB0FF}" type="slidenum">
              <a:rPr lang="en-US" altLang="zh-CN"/>
            </a:fld>
            <a:endParaRPr lang="en-US" altLang="zh-CN"/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zh-CN" smtClean="0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95A1AB2-B6AC-4600-82E9-460DCADA884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309300-F9AB-4163-80EA-AFCD0357D5C8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30731E-8E0C-409A-8A77-50569DF6A3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6F420A-415E-417E-8C9A-FCCB1D4CCE2B}" type="datetimeFigureOut">
              <a:rPr lang="en-US" altLang="zh-CN"/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11FC6-6C17-4628-874C-6DD9E977688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6B2827-A73F-4782-A17B-A141082ED473}" type="datetimeFigureOut">
              <a:rPr lang="en-US" altLang="zh-CN"/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D51EE5-E121-410B-8ED9-7038F057CC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404446-4414-4FDD-A02D-8E09A7979743}" type="datetimeFigureOut">
              <a:rPr lang="en-US" altLang="zh-CN"/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3D6A6-0265-47C7-A00B-588FDB46AF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4FF358-3EEC-42CB-A3A1-FF72C3A3F8CC}" type="datetimeFigureOut">
              <a:rPr lang="en-US" altLang="zh-CN"/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7BC81B-BE89-4783-8EF4-4BC5A5E30D3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3CDEBA-092D-4ED7-96A4-F41C4F6C22C0}" type="datetimeFigureOut">
              <a:rPr lang="en-US" altLang="zh-CN"/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2DF02-C419-4E33-B581-422A2E75B0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5CEA5C-F083-4448-87D5-5CC929E9D2F4}" type="datetimeFigureOut">
              <a:rPr lang="en-US" altLang="zh-CN"/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2763-3882-4038-863E-66480FE81AD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9AEE60-7074-4804-A318-1C1B9F124029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BC4514-7466-455D-BB3B-FE65FD7ABD0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FA21D0-7809-477B-AAAC-77721F6032FE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5BE504-08F1-48FA-AC72-1282CDD78DB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616EFF-55C0-4DD8-B499-E5C4D341F6B3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41ACC8-49B1-4F39-832D-E5951A4824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6F029C-17D9-4606-A2DD-A4AE7F2F762A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DD086B-0312-4DAC-B693-FC46C3E6E5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309300-F9AB-4163-80EA-AFCD0357D5C8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30731E-8E0C-409A-8A77-50569DF6A3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6F420A-415E-417E-8C9A-FCCB1D4CCE2B}" type="datetimeFigureOut">
              <a:rPr lang="en-US" altLang="zh-CN"/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11FC6-6C17-4628-874C-6DD9E977688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6B2827-A73F-4782-A17B-A141082ED473}" type="datetimeFigureOut">
              <a:rPr lang="en-US" altLang="zh-CN"/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D51EE5-E121-410B-8ED9-7038F057CC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404446-4414-4FDD-A02D-8E09A7979743}" type="datetimeFigureOut">
              <a:rPr lang="en-US" altLang="zh-CN"/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3D6A6-0265-47C7-A00B-588FDB46AF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4FF358-3EEC-42CB-A3A1-FF72C3A3F8CC}" type="datetimeFigureOut">
              <a:rPr lang="en-US" altLang="zh-CN"/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7BC81B-BE89-4783-8EF4-4BC5A5E30D3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3CDEBA-092D-4ED7-96A4-F41C4F6C22C0}" type="datetimeFigureOut">
              <a:rPr lang="en-US" altLang="zh-CN"/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2DF02-C419-4E33-B581-422A2E75B0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5CEA5C-F083-4448-87D5-5CC929E9D2F4}" type="datetimeFigureOut">
              <a:rPr lang="en-US" altLang="zh-CN"/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2763-3882-4038-863E-66480FE81AD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9AEE60-7074-4804-A318-1C1B9F124029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BC4514-7466-455D-BB3B-FE65FD7ABD0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FA21D0-7809-477B-AAAC-77721F6032FE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5BE504-08F1-48FA-AC72-1282CDD78DB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250" y="76200"/>
            <a:ext cx="8724900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222250" y="1339850"/>
            <a:ext cx="4286250" cy="45529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339850"/>
            <a:ext cx="4286250" cy="220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3692525"/>
            <a:ext cx="4286250" cy="2200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616EFF-55C0-4DD8-B499-E5C4D341F6B3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41ACC8-49B1-4F39-832D-E5951A4824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6F029C-17D9-4606-A2DD-A4AE7F2F762A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DD086B-0312-4DAC-B693-FC46C3E6E5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A309300-F9AB-4163-80EA-AFCD0357D5C8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30731E-8E0C-409A-8A77-50569DF6A33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36F420A-415E-417E-8C9A-FCCB1D4CCE2B}" type="datetimeFigureOut">
              <a:rPr lang="en-US" altLang="zh-CN"/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311FC6-6C17-4628-874C-6DD9E977688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6B2827-A73F-4782-A17B-A141082ED473}" type="datetimeFigureOut">
              <a:rPr lang="en-US" altLang="zh-CN"/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D51EE5-E121-410B-8ED9-7038F057CC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404446-4414-4FDD-A02D-8E09A7979743}" type="datetimeFigureOut">
              <a:rPr lang="en-US" altLang="zh-CN"/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03D6A6-0265-47C7-A00B-588FDB46AF6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4FF358-3EEC-42CB-A3A1-FF72C3A3F8CC}" type="datetimeFigureOut">
              <a:rPr lang="en-US" altLang="zh-CN"/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97BC81B-BE89-4783-8EF4-4BC5A5E30D3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3CDEBA-092D-4ED7-96A4-F41C4F6C22C0}" type="datetimeFigureOut">
              <a:rPr lang="en-US" altLang="zh-CN"/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22DF02-C419-4E33-B581-422A2E75B0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5CEA5C-F083-4448-87D5-5CC929E9D2F4}" type="datetimeFigureOut">
              <a:rPr lang="en-US" altLang="zh-CN"/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1F2763-3882-4038-863E-66480FE81AD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79AEE60-7074-4804-A318-1C1B9F124029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BC4514-7466-455D-BB3B-FE65FD7ABD0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8FA21D0-7809-477B-AAAC-77721F6032FE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5BE504-08F1-48FA-AC72-1282CDD78DB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47663" y="1905000"/>
            <a:ext cx="4130675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0738" y="1905000"/>
            <a:ext cx="4132262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48450" y="425450"/>
            <a:ext cx="2114550" cy="61277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04800" y="425450"/>
            <a:ext cx="6191250" cy="61277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425450"/>
            <a:ext cx="6705600" cy="12192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47663" y="1905000"/>
            <a:ext cx="4130675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0738" y="1905000"/>
            <a:ext cx="4132262" cy="4648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530820CF-B880-4189-942D-D702A7CBA730}" type="datetimeFigureOut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DDE9EC"/>
                </a:solidFill>
              </a:rPr>
            </a:fld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DDE9EC"/>
                </a:solidFill>
              </a:rPr>
            </a:fld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直接连接符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等腰三角形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DDE9EC"/>
                </a:solidFill>
              </a:rPr>
            </a:fld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DDE9EC"/>
                </a:solidFill>
              </a:rPr>
            </a:fld>
            <a:endParaRPr lang="zh-CN" altLang="en-US">
              <a:solidFill>
                <a:srgbClr val="DDE9EC"/>
              </a:solidFill>
            </a:endParaRP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等腰三角形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等腰三角形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90" y="333377"/>
            <a:ext cx="8440737" cy="866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412877"/>
            <a:ext cx="4275138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8365" y="1412877"/>
            <a:ext cx="4276725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90" y="333377"/>
            <a:ext cx="8440737" cy="866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5" y="1412877"/>
            <a:ext cx="4275138" cy="51847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78365" y="1412875"/>
            <a:ext cx="4276725" cy="25161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78365" y="4081464"/>
            <a:ext cx="4276725" cy="251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90" y="333377"/>
            <a:ext cx="8440737" cy="866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250827" y="1412875"/>
            <a:ext cx="8704263" cy="25161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250827" y="4081464"/>
            <a:ext cx="8704263" cy="2516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C0A9AFE-F9B5-4BAE-B1B0-AF931AE15324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D56C4B-A646-407C-B000-2AB566D2E727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990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371600"/>
            <a:ext cx="77724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810000"/>
            <a:ext cx="7772400" cy="2286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</a:rPr>
              <a:t>Richard Szeliski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248400"/>
            <a:ext cx="3657600" cy="457200"/>
          </a:xfrm>
          <a:prstGeom prst="rect">
            <a:avLst/>
          </a:prstGeom>
        </p:spPr>
        <p:txBody>
          <a:bodyPr/>
          <a:lstStyle>
            <a:lvl1pPr>
              <a:defRPr>
                <a:latin typeface="Times New Roman" panose="02020603050405020304" pitchFamily="18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>
                <a:solidFill>
                  <a:srgbClr val="000000"/>
                </a:solidFill>
              </a:rPr>
              <a:t>CSE 576 (Spring 2005): Computer Vision</a:t>
            </a:r>
            <a:endParaRPr lang="en-US" sz="2400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21FB0E27-1147-6E4F-8CCC-395AC53B327A}" type="slidenum">
              <a:rPr lang="en-US" sz="2400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697436-D769-4E0B-93BA-3A3874657B3F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B36C9A-F571-424D-B1BE-F5701205225B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D1CFD6-8EA7-499E-9E02-A5EA6D6C73C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1E3966-F2D5-4D1D-AEA4-FC619AD1E6EA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625D2F-4B58-4F39-AE98-7B8D0A3AF4A1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F1EE36-E4AC-476D-8E4B-BD34115E594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4E12A0-5C0B-4E59-B0BA-2EFFF191416D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0872E63-62FC-4D8B-9488-6E7F896C6FD9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9F0DF3-DBD0-4B2E-80EA-AFFACDA79F20}" type="slidenum">
              <a:rPr lang="en-US" altLang="zh-CN">
                <a:solidFill>
                  <a:srgbClr val="000000"/>
                </a:solidFill>
              </a:rPr>
            </a:fld>
            <a:endParaRPr lang="en-US" altLang="zh-CN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470025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5597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C616EFF-55C0-4DD8-B499-E5C4D341F6B3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41ACC8-49B1-4F39-832D-E5951A48242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>
            <a:normAutofit/>
          </a:bodyPr>
          <a:lstStyle>
            <a:lvl1pPr algn="l">
              <a:defRPr sz="4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/>
          </a:bodyPr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 smtClean="0"/>
          </a:p>
          <a:p>
            <a:pPr lvl="3"/>
            <a:r>
              <a:rPr lang="en-US" dirty="0" smtClean="0"/>
              <a:t>Fourth level</a:t>
            </a:r>
            <a:endParaRPr lang="en-US" dirty="0" smtClean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6F029C-17D9-4606-A2DD-A4AE7F2F762A}" type="datetimeFigureOut">
              <a:rPr lang="en-US" altLang="zh-CN"/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DD086B-0312-4DAC-B693-FC46C3E6E51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2" Type="http://schemas.openxmlformats.org/officeDocument/2006/relationships/theme" Target="../theme/theme5.xml"/><Relationship Id="rId11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0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9.xml"/><Relationship Id="rId8" Type="http://schemas.openxmlformats.org/officeDocument/2006/relationships/slideLayout" Target="../slideLayouts/slideLayout48.xml"/><Relationship Id="rId7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2.xml"/><Relationship Id="rId13" Type="http://schemas.openxmlformats.org/officeDocument/2006/relationships/theme" Target="../theme/theme6.xml"/><Relationship Id="rId1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1.xml"/><Relationship Id="rId8" Type="http://schemas.openxmlformats.org/officeDocument/2006/relationships/slideLayout" Target="../slideLayouts/slideLayout60.xml"/><Relationship Id="rId7" Type="http://schemas.openxmlformats.org/officeDocument/2006/relationships/slideLayout" Target="../slideLayouts/slideLayout59.xml"/><Relationship Id="rId6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6" Type="http://schemas.openxmlformats.org/officeDocument/2006/relationships/theme" Target="../theme/theme7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53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6.xml"/><Relationship Id="rId8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9.xml"/><Relationship Id="rId12" Type="http://schemas.openxmlformats.org/officeDocument/2006/relationships/theme" Target="../theme/theme8.xml"/><Relationship Id="rId11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2250" y="76200"/>
            <a:ext cx="87249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355600" y="876300"/>
            <a:ext cx="845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38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2250" y="1339850"/>
            <a:ext cx="8724900" cy="4552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2250" y="76200"/>
            <a:ext cx="8724900" cy="838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31" name="Line 7"/>
          <p:cNvSpPr>
            <a:spLocks noChangeShapeType="1"/>
          </p:cNvSpPr>
          <p:nvPr userDrawn="1"/>
        </p:nvSpPr>
        <p:spPr bwMode="auto">
          <a:xfrm>
            <a:off x="355600" y="876300"/>
            <a:ext cx="8458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8" name="Rectangle 11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2250" y="1339850"/>
            <a:ext cx="8724900" cy="4552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  <a:ea typeface="MS PGothic" panose="020B0600070205080204" charset="-128"/>
          <a:cs typeface="MS PGothic" panose="020B060007020508020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MS PGothic" panose="020B060007020508020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MS PGothic" panose="020B060007020508020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MS PGothic" panose="020B060007020508020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MS PGothic" panose="020B0600070205080204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smtClean="0"/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FE11EC91-54D9-4F13-93C6-0A5E801C431E}" type="datetimeFigureOut">
              <a:rPr lang="en-US" altLang="zh-CN" smtClean="0"/>
            </a:fld>
            <a:endParaRPr lang="en-US" altLang="zh-CN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044BC45A-0EB0-44DA-8240-C9399D53BEC6}" type="slidenum">
              <a:rPr lang="en-US" altLang="zh-CN" smtClean="0"/>
            </a:fld>
            <a:endParaRPr lang="en-US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smtClean="0"/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FE11EC91-54D9-4F13-93C6-0A5E801C431E}" type="datetimeFigureOut">
              <a:rPr lang="en-US" altLang="zh-CN" smtClean="0"/>
            </a:fld>
            <a:endParaRPr lang="en-US" altLang="zh-CN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044BC45A-0EB0-44DA-8240-C9399D53BEC6}" type="slidenum">
              <a:rPr lang="en-US" altLang="zh-CN" smtClean="0"/>
            </a:fld>
            <a:endParaRPr lang="en-US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0"/>
            <a:ext cx="82296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smtClean="0"/>
          </a:p>
        </p:txBody>
      </p:sp>
      <p:sp>
        <p:nvSpPr>
          <p:cNvPr id="61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66800"/>
            <a:ext cx="82296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FE11EC91-54D9-4F13-93C6-0A5E801C431E}" type="datetimeFigureOut">
              <a:rPr lang="en-US" altLang="zh-CN" smtClean="0"/>
            </a:fld>
            <a:endParaRPr lang="en-US" altLang="zh-CN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CN" altLang="zh-CN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044BC45A-0EB0-44DA-8240-C9399D53BEC6}" type="slidenum">
              <a:rPr lang="en-US" altLang="zh-CN" smtClean="0"/>
            </a:fld>
            <a:endParaRPr lang="en-US" altLang="zh-CN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" panose="020F050202020403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425450"/>
            <a:ext cx="6705600" cy="121920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47663" y="1905000"/>
            <a:ext cx="8415337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1028" name="Line 16"/>
          <p:cNvSpPr>
            <a:spLocks noChangeShapeType="1"/>
          </p:cNvSpPr>
          <p:nvPr userDrawn="1"/>
        </p:nvSpPr>
        <p:spPr bwMode="auto">
          <a:xfrm>
            <a:off x="381000" y="1600200"/>
            <a:ext cx="8382000" cy="0"/>
          </a:xfrm>
          <a:prstGeom prst="line">
            <a:avLst/>
          </a:prstGeom>
          <a:noFill/>
          <a:ln w="12700">
            <a:solidFill>
              <a:srgbClr val="FF99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i="1" smtClean="0">
              <a:solidFill>
                <a:srgbClr val="FFFFFF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700" b="1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700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31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anose="020B0604020202020204" pitchFamily="34" charset="0"/>
        <a:buChar char="–"/>
        <a:defRPr sz="2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Char char="•"/>
        <a:defRPr sz="21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anose="020B0604020202020204" pitchFamily="34" charset="0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10000"/>
        </a:lnSpc>
        <a:spcBef>
          <a:spcPts val="600"/>
        </a:spcBef>
        <a:spcAft>
          <a:spcPts val="600"/>
        </a:spcAft>
        <a:buClr>
          <a:srgbClr val="FF9900"/>
        </a:buClr>
        <a:buSzPct val="110000"/>
        <a:buFont typeface="Arial" panose="020B0604020202020204" pitchFamily="34" charset="0"/>
        <a:buChar char="›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  <a:p>
            <a:pPr lvl="1" eaLnBrk="1" latinLnBrk="0" hangingPunct="1"/>
            <a:r>
              <a:rPr kumimoji="0" lang="zh-CN" altLang="en-US" smtClean="0"/>
              <a:t>第二级</a:t>
            </a:r>
            <a:endParaRPr kumimoji="0" lang="zh-CN" altLang="en-US" smtClean="0"/>
          </a:p>
          <a:p>
            <a:pPr lvl="2" eaLnBrk="1" latinLnBrk="0" hangingPunct="1"/>
            <a:r>
              <a:rPr kumimoji="0" lang="zh-CN" altLang="en-US" smtClean="0"/>
              <a:t>第三级</a:t>
            </a:r>
            <a:endParaRPr kumimoji="0" lang="zh-CN" altLang="en-US" smtClean="0"/>
          </a:p>
          <a:p>
            <a:pPr lvl="3" eaLnBrk="1" latinLnBrk="0" hangingPunct="1"/>
            <a:r>
              <a:rPr kumimoji="0" lang="zh-CN" altLang="en-US" smtClean="0"/>
              <a:t>第四级</a:t>
            </a:r>
            <a:endParaRPr kumimoji="0" lang="zh-CN" altLang="en-US" smtClean="0"/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defTabSz="914400"/>
            <a:fld id="{530820CF-B880-4189-942D-D702A7CBA730}" type="datetimeFigureOut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defTabSz="914400"/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defTabSz="914400"/>
            <a:fld id="{0C913308-F349-4B6D-A68A-DD1791B4A57B}" type="slidenum">
              <a:rPr lang="zh-CN" altLang="en-US" smtClean="0">
                <a:solidFill>
                  <a:srgbClr val="464653"/>
                </a:solidFill>
              </a:rPr>
            </a:fld>
            <a:endParaRPr lang="zh-CN" altLang="en-US">
              <a:solidFill>
                <a:srgbClr val="464653"/>
              </a:solidFill>
            </a:endParaRPr>
          </a:p>
        </p:txBody>
      </p:sp>
      <p:sp>
        <p:nvSpPr>
          <p:cNvPr id="28" name="直接连接符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直接连接符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defTabSz="914400"/>
            <a:endParaRPr lang="en-US">
              <a:solidFill>
                <a:prstClr val="black"/>
              </a:solidFill>
            </a:endParaRPr>
          </a:p>
        </p:txBody>
      </p:sp>
      <p:sp>
        <p:nvSpPr>
          <p:cNvPr id="10" name="等腰三角形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>
              <a:solidFill>
                <a:prstClr val="white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</p:sldLayoutIdLst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 panose="05000000000000000000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 panose="05000000000000000000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 smtClean="0"/>
              <a:t>Click to edit Master title style</a:t>
            </a:r>
            <a:endParaRPr lang="en-US" alt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 altLang="zh-CN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 b="0">
                <a:ea typeface="宋体" panose="02010600030101010101" pitchFamily="2" charset="-122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 b="0">
                <a:ea typeface="宋体" panose="02010600030101010101" pitchFamily="2" charset="-122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 b="0">
                <a:ea typeface="宋体" panose="02010600030101010101" pitchFamily="2" charset="-122"/>
              </a:defRPr>
            </a:lvl1pPr>
          </a:lstStyle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fld id="{9AA98634-18F4-4915-9125-A263769F1AA6}" type="slidenum">
              <a:rPr lang="en-US" altLang="zh-CN" smtClean="0">
                <a:solidFill>
                  <a:srgbClr val="000000"/>
                </a:solidFill>
                <a:latin typeface="Times New Roman" panose="02020603050405020304" pitchFamily="18" charset="0"/>
              </a:rPr>
            </a:fld>
            <a:endParaRPr lang="en-US" altLang="zh-CN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18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9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9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1.png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image" Target="../media/image21.png"/><Relationship Id="rId2" Type="http://schemas.openxmlformats.org/officeDocument/2006/relationships/tags" Target="../tags/tag10.xml"/><Relationship Id="rId13" Type="http://schemas.openxmlformats.org/officeDocument/2006/relationships/notesSlide" Target="../notesSlides/notesSlide6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9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21.png"/><Relationship Id="rId2" Type="http://schemas.openxmlformats.org/officeDocument/2006/relationships/tags" Target="../tags/tag20.xml"/><Relationship Id="rId13" Type="http://schemas.openxmlformats.org/officeDocument/2006/relationships/notesSlide" Target="../notesSlides/notesSlide7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9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image" Target="../media/image21.png"/><Relationship Id="rId2" Type="http://schemas.openxmlformats.org/officeDocument/2006/relationships/tags" Target="../tags/tag30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.xml"/><Relationship Id="rId8" Type="http://schemas.openxmlformats.org/officeDocument/2006/relationships/image" Target="../media/image9.jpeg"/><Relationship Id="rId7" Type="http://schemas.openxmlformats.org/officeDocument/2006/relationships/image" Target="../media/image8.jpeg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1.png"/><Relationship Id="rId2" Type="http://schemas.openxmlformats.org/officeDocument/2006/relationships/tags" Target="../tags/tag40.xml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5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34.wmf"/><Relationship Id="rId1" Type="http://schemas.openxmlformats.org/officeDocument/2006/relationships/oleObject" Target="../embeddings/oleObject1.bin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2.xml"/><Relationship Id="rId2" Type="http://schemas.openxmlformats.org/officeDocument/2006/relationships/image" Target="../media/image12.png"/><Relationship Id="rId1" Type="http://schemas.openxmlformats.org/officeDocument/2006/relationships/hyperlink" Target="TimesSquare-Med.mov" TargetMode="External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2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image" Target="../media/image52.jpeg"/><Relationship Id="rId7" Type="http://schemas.openxmlformats.org/officeDocument/2006/relationships/image" Target="../media/image51.jpeg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6" Type="http://schemas.openxmlformats.org/officeDocument/2006/relationships/notesSlide" Target="../notesSlides/notesSlide19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68.jpeg"/><Relationship Id="rId23" Type="http://schemas.openxmlformats.org/officeDocument/2006/relationships/image" Target="../media/image67.jpeg"/><Relationship Id="rId22" Type="http://schemas.openxmlformats.org/officeDocument/2006/relationships/image" Target="../media/image66.jpeg"/><Relationship Id="rId21" Type="http://schemas.openxmlformats.org/officeDocument/2006/relationships/image" Target="../media/image65.jpeg"/><Relationship Id="rId20" Type="http://schemas.openxmlformats.org/officeDocument/2006/relationships/image" Target="../media/image64.jpeg"/><Relationship Id="rId2" Type="http://schemas.openxmlformats.org/officeDocument/2006/relationships/image" Target="../media/image46.jpeg"/><Relationship Id="rId19" Type="http://schemas.openxmlformats.org/officeDocument/2006/relationships/image" Target="../media/image63.jpeg"/><Relationship Id="rId18" Type="http://schemas.openxmlformats.org/officeDocument/2006/relationships/image" Target="../media/image62.jpeg"/><Relationship Id="rId17" Type="http://schemas.openxmlformats.org/officeDocument/2006/relationships/image" Target="../media/image61.jpeg"/><Relationship Id="rId16" Type="http://schemas.openxmlformats.org/officeDocument/2006/relationships/image" Target="../media/image60.jpeg"/><Relationship Id="rId15" Type="http://schemas.openxmlformats.org/officeDocument/2006/relationships/image" Target="../media/image59.jpeg"/><Relationship Id="rId14" Type="http://schemas.openxmlformats.org/officeDocument/2006/relationships/image" Target="../media/image58.jpeg"/><Relationship Id="rId13" Type="http://schemas.openxmlformats.org/officeDocument/2006/relationships/image" Target="../media/image57.jpeg"/><Relationship Id="rId12" Type="http://schemas.openxmlformats.org/officeDocument/2006/relationships/image" Target="../media/image56.jpeg"/><Relationship Id="rId11" Type="http://schemas.openxmlformats.org/officeDocument/2006/relationships/image" Target="../media/image55.jpeg"/><Relationship Id="rId10" Type="http://schemas.openxmlformats.org/officeDocument/2006/relationships/image" Target="../media/image54.jpeg"/><Relationship Id="rId1" Type="http://schemas.openxmlformats.org/officeDocument/2006/relationships/image" Target="../media/image45.jpe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image" Target="../media/image52.jpeg"/><Relationship Id="rId7" Type="http://schemas.openxmlformats.org/officeDocument/2006/relationships/image" Target="../media/image51.jpeg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6" Type="http://schemas.openxmlformats.org/officeDocument/2006/relationships/notesSlide" Target="../notesSlides/notesSlide20.xml"/><Relationship Id="rId25" Type="http://schemas.openxmlformats.org/officeDocument/2006/relationships/slideLayout" Target="../slideLayouts/slideLayout1.xml"/><Relationship Id="rId24" Type="http://schemas.openxmlformats.org/officeDocument/2006/relationships/image" Target="../media/image68.jpeg"/><Relationship Id="rId23" Type="http://schemas.openxmlformats.org/officeDocument/2006/relationships/image" Target="../media/image67.jpeg"/><Relationship Id="rId22" Type="http://schemas.openxmlformats.org/officeDocument/2006/relationships/image" Target="../media/image66.jpeg"/><Relationship Id="rId21" Type="http://schemas.openxmlformats.org/officeDocument/2006/relationships/image" Target="../media/image65.jpeg"/><Relationship Id="rId20" Type="http://schemas.openxmlformats.org/officeDocument/2006/relationships/image" Target="../media/image64.jpeg"/><Relationship Id="rId2" Type="http://schemas.openxmlformats.org/officeDocument/2006/relationships/image" Target="../media/image46.jpeg"/><Relationship Id="rId19" Type="http://schemas.openxmlformats.org/officeDocument/2006/relationships/image" Target="../media/image63.jpeg"/><Relationship Id="rId18" Type="http://schemas.openxmlformats.org/officeDocument/2006/relationships/image" Target="../media/image62.jpeg"/><Relationship Id="rId17" Type="http://schemas.openxmlformats.org/officeDocument/2006/relationships/image" Target="../media/image61.jpeg"/><Relationship Id="rId16" Type="http://schemas.openxmlformats.org/officeDocument/2006/relationships/image" Target="../media/image60.jpeg"/><Relationship Id="rId15" Type="http://schemas.openxmlformats.org/officeDocument/2006/relationships/image" Target="../media/image59.jpeg"/><Relationship Id="rId14" Type="http://schemas.openxmlformats.org/officeDocument/2006/relationships/image" Target="../media/image58.jpeg"/><Relationship Id="rId13" Type="http://schemas.openxmlformats.org/officeDocument/2006/relationships/image" Target="../media/image57.jpeg"/><Relationship Id="rId12" Type="http://schemas.openxmlformats.org/officeDocument/2006/relationships/image" Target="../media/image56.jpeg"/><Relationship Id="rId11" Type="http://schemas.openxmlformats.org/officeDocument/2006/relationships/image" Target="../media/image55.jpeg"/><Relationship Id="rId10" Type="http://schemas.openxmlformats.org/officeDocument/2006/relationships/image" Target="../media/image54.jpeg"/><Relationship Id="rId1" Type="http://schemas.openxmlformats.org/officeDocument/2006/relationships/image" Target="../media/image4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tags" Target="../tags/tag52.xml"/><Relationship Id="rId4" Type="http://schemas.openxmlformats.org/officeDocument/2006/relationships/image" Target="../media/image70.png"/><Relationship Id="rId3" Type="http://schemas.openxmlformats.org/officeDocument/2006/relationships/tags" Target="../tags/tag51.xml"/><Relationship Id="rId2" Type="http://schemas.openxmlformats.org/officeDocument/2006/relationships/image" Target="../media/image69.png"/><Relationship Id="rId1" Type="http://schemas.openxmlformats.org/officeDocument/2006/relationships/tags" Target="../tags/tag50.xml"/></Relationships>
</file>

<file path=ppt/slides/_rels/slide5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jpeg"/><Relationship Id="rId8" Type="http://schemas.openxmlformats.org/officeDocument/2006/relationships/image" Target="../media/image79.jpeg"/><Relationship Id="rId7" Type="http://schemas.openxmlformats.org/officeDocument/2006/relationships/image" Target="../media/image78.jpeg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Relationship Id="rId38" Type="http://schemas.openxmlformats.org/officeDocument/2006/relationships/slideLayout" Target="../slideLayouts/slideLayout1.xml"/><Relationship Id="rId37" Type="http://schemas.openxmlformats.org/officeDocument/2006/relationships/image" Target="../media/image108.jpeg"/><Relationship Id="rId36" Type="http://schemas.openxmlformats.org/officeDocument/2006/relationships/image" Target="../media/image107.jpeg"/><Relationship Id="rId35" Type="http://schemas.openxmlformats.org/officeDocument/2006/relationships/image" Target="../media/image106.jpeg"/><Relationship Id="rId34" Type="http://schemas.openxmlformats.org/officeDocument/2006/relationships/image" Target="../media/image105.jpeg"/><Relationship Id="rId33" Type="http://schemas.openxmlformats.org/officeDocument/2006/relationships/image" Target="../media/image104.jpeg"/><Relationship Id="rId32" Type="http://schemas.openxmlformats.org/officeDocument/2006/relationships/image" Target="../media/image103.jpeg"/><Relationship Id="rId31" Type="http://schemas.openxmlformats.org/officeDocument/2006/relationships/image" Target="../media/image102.jpeg"/><Relationship Id="rId30" Type="http://schemas.openxmlformats.org/officeDocument/2006/relationships/image" Target="../media/image101.jpeg"/><Relationship Id="rId3" Type="http://schemas.openxmlformats.org/officeDocument/2006/relationships/image" Target="../media/image74.jpeg"/><Relationship Id="rId29" Type="http://schemas.openxmlformats.org/officeDocument/2006/relationships/image" Target="../media/image100.jpeg"/><Relationship Id="rId28" Type="http://schemas.openxmlformats.org/officeDocument/2006/relationships/image" Target="../media/image99.jpeg"/><Relationship Id="rId27" Type="http://schemas.openxmlformats.org/officeDocument/2006/relationships/image" Target="../media/image98.jpeg"/><Relationship Id="rId26" Type="http://schemas.openxmlformats.org/officeDocument/2006/relationships/image" Target="../media/image97.jpeg"/><Relationship Id="rId25" Type="http://schemas.openxmlformats.org/officeDocument/2006/relationships/image" Target="../media/image96.jpeg"/><Relationship Id="rId24" Type="http://schemas.openxmlformats.org/officeDocument/2006/relationships/image" Target="../media/image95.jpeg"/><Relationship Id="rId23" Type="http://schemas.openxmlformats.org/officeDocument/2006/relationships/image" Target="../media/image94.jpeg"/><Relationship Id="rId22" Type="http://schemas.openxmlformats.org/officeDocument/2006/relationships/image" Target="../media/image93.jpeg"/><Relationship Id="rId21" Type="http://schemas.openxmlformats.org/officeDocument/2006/relationships/image" Target="../media/image92.jpeg"/><Relationship Id="rId20" Type="http://schemas.openxmlformats.org/officeDocument/2006/relationships/image" Target="../media/image91.jpeg"/><Relationship Id="rId2" Type="http://schemas.openxmlformats.org/officeDocument/2006/relationships/image" Target="../media/image73.jpeg"/><Relationship Id="rId19" Type="http://schemas.openxmlformats.org/officeDocument/2006/relationships/image" Target="../media/image90.jpeg"/><Relationship Id="rId18" Type="http://schemas.openxmlformats.org/officeDocument/2006/relationships/image" Target="../media/image89.jpeg"/><Relationship Id="rId17" Type="http://schemas.openxmlformats.org/officeDocument/2006/relationships/image" Target="../media/image88.jpeg"/><Relationship Id="rId16" Type="http://schemas.openxmlformats.org/officeDocument/2006/relationships/image" Target="../media/image87.jpeg"/><Relationship Id="rId15" Type="http://schemas.openxmlformats.org/officeDocument/2006/relationships/image" Target="../media/image86.jpeg"/><Relationship Id="rId14" Type="http://schemas.openxmlformats.org/officeDocument/2006/relationships/image" Target="../media/image85.jpeg"/><Relationship Id="rId13" Type="http://schemas.openxmlformats.org/officeDocument/2006/relationships/image" Target="../media/image84.jpeg"/><Relationship Id="rId12" Type="http://schemas.openxmlformats.org/officeDocument/2006/relationships/image" Target="../media/image83.jpeg"/><Relationship Id="rId11" Type="http://schemas.openxmlformats.org/officeDocument/2006/relationships/image" Target="../media/image82.jpeg"/><Relationship Id="rId10" Type="http://schemas.openxmlformats.org/officeDocument/2006/relationships/image" Target="../media/image81.jpeg"/><Relationship Id="rId1" Type="http://schemas.openxmlformats.org/officeDocument/2006/relationships/image" Target="../media/image72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1.jpeg"/><Relationship Id="rId1" Type="http://schemas.openxmlformats.org/officeDocument/2006/relationships/image" Target="../media/image110.jpe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0.jpeg"/><Relationship Id="rId8" Type="http://schemas.openxmlformats.org/officeDocument/2006/relationships/image" Target="../media/image119.jpeg"/><Relationship Id="rId7" Type="http://schemas.openxmlformats.org/officeDocument/2006/relationships/image" Target="../media/image118.jpeg"/><Relationship Id="rId6" Type="http://schemas.openxmlformats.org/officeDocument/2006/relationships/image" Target="../media/image117.jpeg"/><Relationship Id="rId5" Type="http://schemas.openxmlformats.org/officeDocument/2006/relationships/image" Target="../media/image116.jpeg"/><Relationship Id="rId4" Type="http://schemas.openxmlformats.org/officeDocument/2006/relationships/image" Target="../media/image115.jpeg"/><Relationship Id="rId3" Type="http://schemas.openxmlformats.org/officeDocument/2006/relationships/image" Target="../media/image114.jpeg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137.jpeg"/><Relationship Id="rId25" Type="http://schemas.openxmlformats.org/officeDocument/2006/relationships/image" Target="../media/image136.jpeg"/><Relationship Id="rId24" Type="http://schemas.openxmlformats.org/officeDocument/2006/relationships/image" Target="../media/image135.jpeg"/><Relationship Id="rId23" Type="http://schemas.openxmlformats.org/officeDocument/2006/relationships/image" Target="../media/image134.jpeg"/><Relationship Id="rId22" Type="http://schemas.openxmlformats.org/officeDocument/2006/relationships/image" Target="../media/image133.jpeg"/><Relationship Id="rId21" Type="http://schemas.openxmlformats.org/officeDocument/2006/relationships/image" Target="../media/image132.jpeg"/><Relationship Id="rId20" Type="http://schemas.openxmlformats.org/officeDocument/2006/relationships/image" Target="../media/image131.jpeg"/><Relationship Id="rId2" Type="http://schemas.openxmlformats.org/officeDocument/2006/relationships/image" Target="../media/image113.jpeg"/><Relationship Id="rId19" Type="http://schemas.openxmlformats.org/officeDocument/2006/relationships/image" Target="../media/image130.jpeg"/><Relationship Id="rId18" Type="http://schemas.openxmlformats.org/officeDocument/2006/relationships/image" Target="../media/image129.jpeg"/><Relationship Id="rId17" Type="http://schemas.openxmlformats.org/officeDocument/2006/relationships/image" Target="../media/image128.jpeg"/><Relationship Id="rId16" Type="http://schemas.openxmlformats.org/officeDocument/2006/relationships/image" Target="../media/image127.jpeg"/><Relationship Id="rId15" Type="http://schemas.openxmlformats.org/officeDocument/2006/relationships/image" Target="../media/image126.jpeg"/><Relationship Id="rId14" Type="http://schemas.openxmlformats.org/officeDocument/2006/relationships/image" Target="../media/image125.jpeg"/><Relationship Id="rId13" Type="http://schemas.openxmlformats.org/officeDocument/2006/relationships/image" Target="../media/image124.jpeg"/><Relationship Id="rId12" Type="http://schemas.openxmlformats.org/officeDocument/2006/relationships/image" Target="../media/image123.jpeg"/><Relationship Id="rId11" Type="http://schemas.openxmlformats.org/officeDocument/2006/relationships/image" Target="../media/image122.jpeg"/><Relationship Id="rId10" Type="http://schemas.openxmlformats.org/officeDocument/2006/relationships/image" Target="../media/image121.jpeg"/><Relationship Id="rId1" Type="http://schemas.openxmlformats.org/officeDocument/2006/relationships/image" Target="../media/image11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2.xml"/><Relationship Id="rId1" Type="http://schemas.openxmlformats.org/officeDocument/2006/relationships/hyperlink" Target="http://map.baidu.com/?newmap=1&amp;ie=utf-8&amp;s=s%26wd%3D%E4%B8%AD%E5%B1%B1%E5%A4%A7%E5%AD%A6#panoid=01004800001312181312488125N&amp;panotype=street&amp;heading=56.51282737766599&amp;pitch=-6.261775733265154&amp;l=15&amp;tn=B_NORMAL_MAP&amp;sc=0&amp;newmap=1&amp;shareurl=1&amp;pid=01004800001312181312488125N&amp;psp=%7B%22PanoModule%22%3A%7B%22markerUid%22%3A%2229da5a5c5df245c81b94c69c%22%7D%2C%22PoiInfoPanelModule%22%3A%7B%22uid%22%3A%2229da5a5c5df245c81b94c69c%22%7D%7D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39.png"/><Relationship Id="rId2" Type="http://schemas.openxmlformats.org/officeDocument/2006/relationships/image" Target="../media/image138.wmf"/><Relationship Id="rId1" Type="http://schemas.openxmlformats.org/officeDocument/2006/relationships/oleObject" Target="../embeddings/oleObject3.bin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45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31.xml"/><Relationship Id="rId2" Type="http://schemas.openxmlformats.org/officeDocument/2006/relationships/image" Target="../media/image146.wmf"/><Relationship Id="rId1" Type="http://schemas.openxmlformats.org/officeDocument/2006/relationships/oleObject" Target="../embeddings/oleObject4.bin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jpeg"/><Relationship Id="rId8" Type="http://schemas.openxmlformats.org/officeDocument/2006/relationships/image" Target="../media/image153.jpeg"/><Relationship Id="rId7" Type="http://schemas.openxmlformats.org/officeDocument/2006/relationships/image" Target="../media/image152.jpeg"/><Relationship Id="rId6" Type="http://schemas.openxmlformats.org/officeDocument/2006/relationships/image" Target="../media/image151.jpeg"/><Relationship Id="rId5" Type="http://schemas.openxmlformats.org/officeDocument/2006/relationships/image" Target="../media/image48.jpeg"/><Relationship Id="rId4" Type="http://schemas.openxmlformats.org/officeDocument/2006/relationships/image" Target="../media/image150.jpeg"/><Relationship Id="rId3" Type="http://schemas.openxmlformats.org/officeDocument/2006/relationships/image" Target="../media/image149.jpeg"/><Relationship Id="rId26" Type="http://schemas.openxmlformats.org/officeDocument/2006/relationships/slideLayout" Target="../slideLayouts/slideLayout5.xml"/><Relationship Id="rId25" Type="http://schemas.openxmlformats.org/officeDocument/2006/relationships/image" Target="../media/image162.jpeg"/><Relationship Id="rId24" Type="http://schemas.openxmlformats.org/officeDocument/2006/relationships/image" Target="../media/image161.jpeg"/><Relationship Id="rId23" Type="http://schemas.openxmlformats.org/officeDocument/2006/relationships/image" Target="../media/image160.jpeg"/><Relationship Id="rId22" Type="http://schemas.openxmlformats.org/officeDocument/2006/relationships/image" Target="../media/image159.jpeg"/><Relationship Id="rId21" Type="http://schemas.openxmlformats.org/officeDocument/2006/relationships/image" Target="../media/image64.jpeg"/><Relationship Id="rId20" Type="http://schemas.openxmlformats.org/officeDocument/2006/relationships/image" Target="../media/image63.jpeg"/><Relationship Id="rId2" Type="http://schemas.openxmlformats.org/officeDocument/2006/relationships/image" Target="../media/image148.jpeg"/><Relationship Id="rId19" Type="http://schemas.openxmlformats.org/officeDocument/2006/relationships/image" Target="../media/image62.jpeg"/><Relationship Id="rId18" Type="http://schemas.openxmlformats.org/officeDocument/2006/relationships/image" Target="../media/image61.jpeg"/><Relationship Id="rId17" Type="http://schemas.openxmlformats.org/officeDocument/2006/relationships/image" Target="../media/image60.jpeg"/><Relationship Id="rId16" Type="http://schemas.openxmlformats.org/officeDocument/2006/relationships/image" Target="../media/image59.jpeg"/><Relationship Id="rId15" Type="http://schemas.openxmlformats.org/officeDocument/2006/relationships/image" Target="../media/image58.jpeg"/><Relationship Id="rId14" Type="http://schemas.openxmlformats.org/officeDocument/2006/relationships/image" Target="../media/image158.jpeg"/><Relationship Id="rId13" Type="http://schemas.openxmlformats.org/officeDocument/2006/relationships/image" Target="../media/image157.jpeg"/><Relationship Id="rId12" Type="http://schemas.openxmlformats.org/officeDocument/2006/relationships/image" Target="../media/image55.jpeg"/><Relationship Id="rId11" Type="http://schemas.openxmlformats.org/officeDocument/2006/relationships/image" Target="../media/image156.jpeg"/><Relationship Id="rId10" Type="http://schemas.openxmlformats.org/officeDocument/2006/relationships/image" Target="../media/image155.jpeg"/><Relationship Id="rId1" Type="http://schemas.openxmlformats.org/officeDocument/2006/relationships/image" Target="../media/image14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jpeg"/><Relationship Id="rId8" Type="http://schemas.openxmlformats.org/officeDocument/2006/relationships/image" Target="../media/image153.jpeg"/><Relationship Id="rId7" Type="http://schemas.openxmlformats.org/officeDocument/2006/relationships/image" Target="../media/image152.jpeg"/><Relationship Id="rId6" Type="http://schemas.openxmlformats.org/officeDocument/2006/relationships/image" Target="../media/image151.jpeg"/><Relationship Id="rId5" Type="http://schemas.openxmlformats.org/officeDocument/2006/relationships/image" Target="../media/image48.jpeg"/><Relationship Id="rId4" Type="http://schemas.openxmlformats.org/officeDocument/2006/relationships/image" Target="../media/image150.jpeg"/><Relationship Id="rId3" Type="http://schemas.openxmlformats.org/officeDocument/2006/relationships/image" Target="../media/image149.jpeg"/><Relationship Id="rId26" Type="http://schemas.openxmlformats.org/officeDocument/2006/relationships/slideLayout" Target="../slideLayouts/slideLayout5.xml"/><Relationship Id="rId25" Type="http://schemas.openxmlformats.org/officeDocument/2006/relationships/image" Target="../media/image162.jpeg"/><Relationship Id="rId24" Type="http://schemas.openxmlformats.org/officeDocument/2006/relationships/image" Target="../media/image161.jpeg"/><Relationship Id="rId23" Type="http://schemas.openxmlformats.org/officeDocument/2006/relationships/image" Target="../media/image160.jpeg"/><Relationship Id="rId22" Type="http://schemas.openxmlformats.org/officeDocument/2006/relationships/image" Target="../media/image159.jpeg"/><Relationship Id="rId21" Type="http://schemas.openxmlformats.org/officeDocument/2006/relationships/image" Target="../media/image64.jpeg"/><Relationship Id="rId20" Type="http://schemas.openxmlformats.org/officeDocument/2006/relationships/image" Target="../media/image63.jpeg"/><Relationship Id="rId2" Type="http://schemas.openxmlformats.org/officeDocument/2006/relationships/image" Target="../media/image148.jpeg"/><Relationship Id="rId19" Type="http://schemas.openxmlformats.org/officeDocument/2006/relationships/image" Target="../media/image62.jpeg"/><Relationship Id="rId18" Type="http://schemas.openxmlformats.org/officeDocument/2006/relationships/image" Target="../media/image61.jpeg"/><Relationship Id="rId17" Type="http://schemas.openxmlformats.org/officeDocument/2006/relationships/image" Target="../media/image60.jpeg"/><Relationship Id="rId16" Type="http://schemas.openxmlformats.org/officeDocument/2006/relationships/image" Target="../media/image59.jpeg"/><Relationship Id="rId15" Type="http://schemas.openxmlformats.org/officeDocument/2006/relationships/image" Target="../media/image58.jpeg"/><Relationship Id="rId14" Type="http://schemas.openxmlformats.org/officeDocument/2006/relationships/image" Target="../media/image158.jpeg"/><Relationship Id="rId13" Type="http://schemas.openxmlformats.org/officeDocument/2006/relationships/image" Target="../media/image157.jpeg"/><Relationship Id="rId12" Type="http://schemas.openxmlformats.org/officeDocument/2006/relationships/image" Target="../media/image55.jpeg"/><Relationship Id="rId11" Type="http://schemas.openxmlformats.org/officeDocument/2006/relationships/image" Target="../media/image156.jpeg"/><Relationship Id="rId10" Type="http://schemas.openxmlformats.org/officeDocument/2006/relationships/image" Target="../media/image155.jpeg"/><Relationship Id="rId1" Type="http://schemas.openxmlformats.org/officeDocument/2006/relationships/image" Target="../media/image147.png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jpeg"/><Relationship Id="rId8" Type="http://schemas.openxmlformats.org/officeDocument/2006/relationships/image" Target="../media/image153.jpeg"/><Relationship Id="rId7" Type="http://schemas.openxmlformats.org/officeDocument/2006/relationships/image" Target="../media/image152.jpeg"/><Relationship Id="rId6" Type="http://schemas.openxmlformats.org/officeDocument/2006/relationships/image" Target="../media/image151.jpeg"/><Relationship Id="rId5" Type="http://schemas.openxmlformats.org/officeDocument/2006/relationships/image" Target="../media/image48.jpeg"/><Relationship Id="rId4" Type="http://schemas.openxmlformats.org/officeDocument/2006/relationships/image" Target="../media/image150.jpeg"/><Relationship Id="rId3" Type="http://schemas.openxmlformats.org/officeDocument/2006/relationships/image" Target="../media/image149.jpeg"/><Relationship Id="rId26" Type="http://schemas.openxmlformats.org/officeDocument/2006/relationships/slideLayout" Target="../slideLayouts/slideLayout5.xml"/><Relationship Id="rId25" Type="http://schemas.openxmlformats.org/officeDocument/2006/relationships/image" Target="../media/image162.jpeg"/><Relationship Id="rId24" Type="http://schemas.openxmlformats.org/officeDocument/2006/relationships/image" Target="../media/image161.jpeg"/><Relationship Id="rId23" Type="http://schemas.openxmlformats.org/officeDocument/2006/relationships/image" Target="../media/image160.jpeg"/><Relationship Id="rId22" Type="http://schemas.openxmlformats.org/officeDocument/2006/relationships/image" Target="../media/image159.jpeg"/><Relationship Id="rId21" Type="http://schemas.openxmlformats.org/officeDocument/2006/relationships/image" Target="../media/image64.jpeg"/><Relationship Id="rId20" Type="http://schemas.openxmlformats.org/officeDocument/2006/relationships/image" Target="../media/image63.jpeg"/><Relationship Id="rId2" Type="http://schemas.openxmlformats.org/officeDocument/2006/relationships/image" Target="../media/image148.jpeg"/><Relationship Id="rId19" Type="http://schemas.openxmlformats.org/officeDocument/2006/relationships/image" Target="../media/image62.jpeg"/><Relationship Id="rId18" Type="http://schemas.openxmlformats.org/officeDocument/2006/relationships/image" Target="../media/image61.jpeg"/><Relationship Id="rId17" Type="http://schemas.openxmlformats.org/officeDocument/2006/relationships/image" Target="../media/image60.jpeg"/><Relationship Id="rId16" Type="http://schemas.openxmlformats.org/officeDocument/2006/relationships/image" Target="../media/image59.jpeg"/><Relationship Id="rId15" Type="http://schemas.openxmlformats.org/officeDocument/2006/relationships/image" Target="../media/image58.jpeg"/><Relationship Id="rId14" Type="http://schemas.openxmlformats.org/officeDocument/2006/relationships/image" Target="../media/image158.jpeg"/><Relationship Id="rId13" Type="http://schemas.openxmlformats.org/officeDocument/2006/relationships/image" Target="../media/image157.jpeg"/><Relationship Id="rId12" Type="http://schemas.openxmlformats.org/officeDocument/2006/relationships/image" Target="../media/image55.jpeg"/><Relationship Id="rId11" Type="http://schemas.openxmlformats.org/officeDocument/2006/relationships/image" Target="../media/image156.jpeg"/><Relationship Id="rId10" Type="http://schemas.openxmlformats.org/officeDocument/2006/relationships/image" Target="../media/image155.jpeg"/><Relationship Id="rId1" Type="http://schemas.openxmlformats.org/officeDocument/2006/relationships/image" Target="../media/image147.png"/></Relationships>
</file>

<file path=ppt/slides/_rels/slide7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jpeg"/><Relationship Id="rId8" Type="http://schemas.openxmlformats.org/officeDocument/2006/relationships/image" Target="../media/image153.jpeg"/><Relationship Id="rId7" Type="http://schemas.openxmlformats.org/officeDocument/2006/relationships/image" Target="../media/image152.jpeg"/><Relationship Id="rId6" Type="http://schemas.openxmlformats.org/officeDocument/2006/relationships/image" Target="../media/image151.jpeg"/><Relationship Id="rId5" Type="http://schemas.openxmlformats.org/officeDocument/2006/relationships/image" Target="../media/image48.jpeg"/><Relationship Id="rId4" Type="http://schemas.openxmlformats.org/officeDocument/2006/relationships/image" Target="../media/image150.jpeg"/><Relationship Id="rId3" Type="http://schemas.openxmlformats.org/officeDocument/2006/relationships/image" Target="../media/image149.jpeg"/><Relationship Id="rId26" Type="http://schemas.openxmlformats.org/officeDocument/2006/relationships/slideLayout" Target="../slideLayouts/slideLayout5.xml"/><Relationship Id="rId25" Type="http://schemas.openxmlformats.org/officeDocument/2006/relationships/image" Target="../media/image162.jpeg"/><Relationship Id="rId24" Type="http://schemas.openxmlformats.org/officeDocument/2006/relationships/image" Target="../media/image161.jpeg"/><Relationship Id="rId23" Type="http://schemas.openxmlformats.org/officeDocument/2006/relationships/image" Target="../media/image160.jpeg"/><Relationship Id="rId22" Type="http://schemas.openxmlformats.org/officeDocument/2006/relationships/image" Target="../media/image159.jpeg"/><Relationship Id="rId21" Type="http://schemas.openxmlformats.org/officeDocument/2006/relationships/image" Target="../media/image64.jpeg"/><Relationship Id="rId20" Type="http://schemas.openxmlformats.org/officeDocument/2006/relationships/image" Target="../media/image63.jpeg"/><Relationship Id="rId2" Type="http://schemas.openxmlformats.org/officeDocument/2006/relationships/image" Target="../media/image148.jpeg"/><Relationship Id="rId19" Type="http://schemas.openxmlformats.org/officeDocument/2006/relationships/image" Target="../media/image62.jpeg"/><Relationship Id="rId18" Type="http://schemas.openxmlformats.org/officeDocument/2006/relationships/image" Target="../media/image61.jpeg"/><Relationship Id="rId17" Type="http://schemas.openxmlformats.org/officeDocument/2006/relationships/image" Target="../media/image60.jpeg"/><Relationship Id="rId16" Type="http://schemas.openxmlformats.org/officeDocument/2006/relationships/image" Target="../media/image59.jpeg"/><Relationship Id="rId15" Type="http://schemas.openxmlformats.org/officeDocument/2006/relationships/image" Target="../media/image58.jpeg"/><Relationship Id="rId14" Type="http://schemas.openxmlformats.org/officeDocument/2006/relationships/image" Target="../media/image158.jpeg"/><Relationship Id="rId13" Type="http://schemas.openxmlformats.org/officeDocument/2006/relationships/image" Target="../media/image157.jpeg"/><Relationship Id="rId12" Type="http://schemas.openxmlformats.org/officeDocument/2006/relationships/image" Target="../media/image55.jpeg"/><Relationship Id="rId11" Type="http://schemas.openxmlformats.org/officeDocument/2006/relationships/image" Target="../media/image156.jpeg"/><Relationship Id="rId10" Type="http://schemas.openxmlformats.org/officeDocument/2006/relationships/image" Target="../media/image155.jpeg"/><Relationship Id="rId1" Type="http://schemas.openxmlformats.org/officeDocument/2006/relationships/image" Target="../media/image147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jpeg"/><Relationship Id="rId8" Type="http://schemas.openxmlformats.org/officeDocument/2006/relationships/image" Target="../media/image153.jpeg"/><Relationship Id="rId7" Type="http://schemas.openxmlformats.org/officeDocument/2006/relationships/image" Target="../media/image152.jpeg"/><Relationship Id="rId6" Type="http://schemas.openxmlformats.org/officeDocument/2006/relationships/image" Target="../media/image151.jpeg"/><Relationship Id="rId5" Type="http://schemas.openxmlformats.org/officeDocument/2006/relationships/image" Target="../media/image48.jpeg"/><Relationship Id="rId4" Type="http://schemas.openxmlformats.org/officeDocument/2006/relationships/image" Target="../media/image150.jpeg"/><Relationship Id="rId3" Type="http://schemas.openxmlformats.org/officeDocument/2006/relationships/image" Target="../media/image149.jpeg"/><Relationship Id="rId26" Type="http://schemas.openxmlformats.org/officeDocument/2006/relationships/slideLayout" Target="../slideLayouts/slideLayout5.xml"/><Relationship Id="rId25" Type="http://schemas.openxmlformats.org/officeDocument/2006/relationships/image" Target="../media/image162.jpeg"/><Relationship Id="rId24" Type="http://schemas.openxmlformats.org/officeDocument/2006/relationships/image" Target="../media/image161.jpeg"/><Relationship Id="rId23" Type="http://schemas.openxmlformats.org/officeDocument/2006/relationships/image" Target="../media/image160.jpeg"/><Relationship Id="rId22" Type="http://schemas.openxmlformats.org/officeDocument/2006/relationships/image" Target="../media/image159.jpeg"/><Relationship Id="rId21" Type="http://schemas.openxmlformats.org/officeDocument/2006/relationships/image" Target="../media/image64.jpeg"/><Relationship Id="rId20" Type="http://schemas.openxmlformats.org/officeDocument/2006/relationships/image" Target="../media/image63.jpeg"/><Relationship Id="rId2" Type="http://schemas.openxmlformats.org/officeDocument/2006/relationships/image" Target="../media/image148.jpeg"/><Relationship Id="rId19" Type="http://schemas.openxmlformats.org/officeDocument/2006/relationships/image" Target="../media/image62.jpeg"/><Relationship Id="rId18" Type="http://schemas.openxmlformats.org/officeDocument/2006/relationships/image" Target="../media/image61.jpeg"/><Relationship Id="rId17" Type="http://schemas.openxmlformats.org/officeDocument/2006/relationships/image" Target="../media/image60.jpeg"/><Relationship Id="rId16" Type="http://schemas.openxmlformats.org/officeDocument/2006/relationships/image" Target="../media/image59.jpeg"/><Relationship Id="rId15" Type="http://schemas.openxmlformats.org/officeDocument/2006/relationships/image" Target="../media/image58.jpeg"/><Relationship Id="rId14" Type="http://schemas.openxmlformats.org/officeDocument/2006/relationships/image" Target="../media/image158.jpeg"/><Relationship Id="rId13" Type="http://schemas.openxmlformats.org/officeDocument/2006/relationships/image" Target="../media/image157.jpeg"/><Relationship Id="rId12" Type="http://schemas.openxmlformats.org/officeDocument/2006/relationships/image" Target="../media/image55.jpeg"/><Relationship Id="rId11" Type="http://schemas.openxmlformats.org/officeDocument/2006/relationships/image" Target="../media/image156.jpeg"/><Relationship Id="rId10" Type="http://schemas.openxmlformats.org/officeDocument/2006/relationships/image" Target="../media/image155.jpeg"/><Relationship Id="rId1" Type="http://schemas.openxmlformats.org/officeDocument/2006/relationships/image" Target="../media/image147.png"/></Relationships>
</file>

<file path=ppt/slides/_rels/slide7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4.jpeg"/><Relationship Id="rId8" Type="http://schemas.openxmlformats.org/officeDocument/2006/relationships/image" Target="../media/image153.jpeg"/><Relationship Id="rId7" Type="http://schemas.openxmlformats.org/officeDocument/2006/relationships/image" Target="../media/image152.jpeg"/><Relationship Id="rId6" Type="http://schemas.openxmlformats.org/officeDocument/2006/relationships/image" Target="../media/image151.jpeg"/><Relationship Id="rId5" Type="http://schemas.openxmlformats.org/officeDocument/2006/relationships/image" Target="../media/image48.jpeg"/><Relationship Id="rId4" Type="http://schemas.openxmlformats.org/officeDocument/2006/relationships/image" Target="../media/image150.jpeg"/><Relationship Id="rId3" Type="http://schemas.openxmlformats.org/officeDocument/2006/relationships/image" Target="../media/image149.jpeg"/><Relationship Id="rId26" Type="http://schemas.openxmlformats.org/officeDocument/2006/relationships/slideLayout" Target="../slideLayouts/slideLayout5.xml"/><Relationship Id="rId25" Type="http://schemas.openxmlformats.org/officeDocument/2006/relationships/image" Target="../media/image162.jpeg"/><Relationship Id="rId24" Type="http://schemas.openxmlformats.org/officeDocument/2006/relationships/image" Target="../media/image161.jpeg"/><Relationship Id="rId23" Type="http://schemas.openxmlformats.org/officeDocument/2006/relationships/image" Target="../media/image160.jpeg"/><Relationship Id="rId22" Type="http://schemas.openxmlformats.org/officeDocument/2006/relationships/image" Target="../media/image159.jpeg"/><Relationship Id="rId21" Type="http://schemas.openxmlformats.org/officeDocument/2006/relationships/image" Target="../media/image64.jpeg"/><Relationship Id="rId20" Type="http://schemas.openxmlformats.org/officeDocument/2006/relationships/image" Target="../media/image63.jpeg"/><Relationship Id="rId2" Type="http://schemas.openxmlformats.org/officeDocument/2006/relationships/image" Target="../media/image148.jpeg"/><Relationship Id="rId19" Type="http://schemas.openxmlformats.org/officeDocument/2006/relationships/image" Target="../media/image62.jpeg"/><Relationship Id="rId18" Type="http://schemas.openxmlformats.org/officeDocument/2006/relationships/image" Target="../media/image61.jpeg"/><Relationship Id="rId17" Type="http://schemas.openxmlformats.org/officeDocument/2006/relationships/image" Target="../media/image60.jpeg"/><Relationship Id="rId16" Type="http://schemas.openxmlformats.org/officeDocument/2006/relationships/image" Target="../media/image59.jpeg"/><Relationship Id="rId15" Type="http://schemas.openxmlformats.org/officeDocument/2006/relationships/image" Target="../media/image58.jpeg"/><Relationship Id="rId14" Type="http://schemas.openxmlformats.org/officeDocument/2006/relationships/image" Target="../media/image158.jpeg"/><Relationship Id="rId13" Type="http://schemas.openxmlformats.org/officeDocument/2006/relationships/image" Target="../media/image157.jpeg"/><Relationship Id="rId12" Type="http://schemas.openxmlformats.org/officeDocument/2006/relationships/image" Target="../media/image55.jpeg"/><Relationship Id="rId11" Type="http://schemas.openxmlformats.org/officeDocument/2006/relationships/image" Target="../media/image156.jpeg"/><Relationship Id="rId10" Type="http://schemas.openxmlformats.org/officeDocument/2006/relationships/image" Target="../media/image155.jpeg"/><Relationship Id="rId1" Type="http://schemas.openxmlformats.org/officeDocument/2006/relationships/image" Target="../media/image147.png"/></Relationships>
</file>

<file path=ppt/slides/_rels/slide7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image" Target="../media/image52.jpeg"/><Relationship Id="rId7" Type="http://schemas.openxmlformats.org/officeDocument/2006/relationships/image" Target="../media/image51.jpeg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5" Type="http://schemas.openxmlformats.org/officeDocument/2006/relationships/slideLayout" Target="../slideLayouts/slideLayout5.xml"/><Relationship Id="rId24" Type="http://schemas.openxmlformats.org/officeDocument/2006/relationships/image" Target="../media/image68.jpeg"/><Relationship Id="rId23" Type="http://schemas.openxmlformats.org/officeDocument/2006/relationships/image" Target="../media/image67.jpeg"/><Relationship Id="rId22" Type="http://schemas.openxmlformats.org/officeDocument/2006/relationships/image" Target="../media/image66.jpeg"/><Relationship Id="rId21" Type="http://schemas.openxmlformats.org/officeDocument/2006/relationships/image" Target="../media/image65.jpeg"/><Relationship Id="rId20" Type="http://schemas.openxmlformats.org/officeDocument/2006/relationships/image" Target="../media/image64.jpeg"/><Relationship Id="rId2" Type="http://schemas.openxmlformats.org/officeDocument/2006/relationships/image" Target="../media/image46.jpeg"/><Relationship Id="rId19" Type="http://schemas.openxmlformats.org/officeDocument/2006/relationships/image" Target="../media/image63.jpeg"/><Relationship Id="rId18" Type="http://schemas.openxmlformats.org/officeDocument/2006/relationships/image" Target="../media/image62.jpeg"/><Relationship Id="rId17" Type="http://schemas.openxmlformats.org/officeDocument/2006/relationships/image" Target="../media/image61.jpeg"/><Relationship Id="rId16" Type="http://schemas.openxmlformats.org/officeDocument/2006/relationships/image" Target="../media/image60.jpeg"/><Relationship Id="rId15" Type="http://schemas.openxmlformats.org/officeDocument/2006/relationships/image" Target="../media/image59.jpeg"/><Relationship Id="rId14" Type="http://schemas.openxmlformats.org/officeDocument/2006/relationships/image" Target="../media/image58.jpeg"/><Relationship Id="rId13" Type="http://schemas.openxmlformats.org/officeDocument/2006/relationships/image" Target="../media/image57.jpeg"/><Relationship Id="rId12" Type="http://schemas.openxmlformats.org/officeDocument/2006/relationships/image" Target="../media/image56.jpeg"/><Relationship Id="rId11" Type="http://schemas.openxmlformats.org/officeDocument/2006/relationships/image" Target="../media/image55.jpeg"/><Relationship Id="rId10" Type="http://schemas.openxmlformats.org/officeDocument/2006/relationships/image" Target="../media/image54.jpeg"/><Relationship Id="rId1" Type="http://schemas.openxmlformats.org/officeDocument/2006/relationships/image" Target="../media/image45.jpeg"/></Relationships>
</file>

<file path=ppt/slides/_rels/slide7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jpeg"/><Relationship Id="rId8" Type="http://schemas.openxmlformats.org/officeDocument/2006/relationships/image" Target="../media/image52.jpeg"/><Relationship Id="rId7" Type="http://schemas.openxmlformats.org/officeDocument/2006/relationships/image" Target="../media/image51.jpeg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3" Type="http://schemas.openxmlformats.org/officeDocument/2006/relationships/image" Target="../media/image47.jpeg"/><Relationship Id="rId25" Type="http://schemas.openxmlformats.org/officeDocument/2006/relationships/slideLayout" Target="../slideLayouts/slideLayout5.xml"/><Relationship Id="rId24" Type="http://schemas.openxmlformats.org/officeDocument/2006/relationships/image" Target="../media/image68.jpeg"/><Relationship Id="rId23" Type="http://schemas.openxmlformats.org/officeDocument/2006/relationships/image" Target="../media/image67.jpeg"/><Relationship Id="rId22" Type="http://schemas.openxmlformats.org/officeDocument/2006/relationships/image" Target="../media/image66.jpeg"/><Relationship Id="rId21" Type="http://schemas.openxmlformats.org/officeDocument/2006/relationships/image" Target="../media/image65.jpeg"/><Relationship Id="rId20" Type="http://schemas.openxmlformats.org/officeDocument/2006/relationships/image" Target="../media/image64.jpeg"/><Relationship Id="rId2" Type="http://schemas.openxmlformats.org/officeDocument/2006/relationships/image" Target="../media/image46.jpeg"/><Relationship Id="rId19" Type="http://schemas.openxmlformats.org/officeDocument/2006/relationships/image" Target="../media/image63.jpeg"/><Relationship Id="rId18" Type="http://schemas.openxmlformats.org/officeDocument/2006/relationships/image" Target="../media/image62.jpeg"/><Relationship Id="rId17" Type="http://schemas.openxmlformats.org/officeDocument/2006/relationships/image" Target="../media/image61.jpeg"/><Relationship Id="rId16" Type="http://schemas.openxmlformats.org/officeDocument/2006/relationships/image" Target="../media/image60.jpeg"/><Relationship Id="rId15" Type="http://schemas.openxmlformats.org/officeDocument/2006/relationships/image" Target="../media/image59.jpeg"/><Relationship Id="rId14" Type="http://schemas.openxmlformats.org/officeDocument/2006/relationships/image" Target="../media/image58.jpeg"/><Relationship Id="rId13" Type="http://schemas.openxmlformats.org/officeDocument/2006/relationships/image" Target="../media/image57.jpeg"/><Relationship Id="rId12" Type="http://schemas.openxmlformats.org/officeDocument/2006/relationships/image" Target="../media/image56.jpeg"/><Relationship Id="rId11" Type="http://schemas.openxmlformats.org/officeDocument/2006/relationships/image" Target="../media/image55.jpeg"/><Relationship Id="rId10" Type="http://schemas.openxmlformats.org/officeDocument/2006/relationships/image" Target="../media/image54.jpeg"/><Relationship Id="rId1" Type="http://schemas.openxmlformats.org/officeDocument/2006/relationships/image" Target="../media/image45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7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5.jpeg"/><Relationship Id="rId1" Type="http://schemas.openxmlformats.org/officeDocument/2006/relationships/image" Target="../media/image164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7.jpeg"/><Relationship Id="rId1" Type="http://schemas.openxmlformats.org/officeDocument/2006/relationships/image" Target="../media/image166.jpe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8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70.jpeg"/><Relationship Id="rId1" Type="http://schemas.openxmlformats.org/officeDocument/2006/relationships/image" Target="../media/image169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81149" y="1645919"/>
            <a:ext cx="7299871" cy="1676935"/>
          </a:xfrm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>
            <a:normAutofit fontScale="90000"/>
          </a:bodyPr>
          <a:lstStyle/>
          <a:p>
            <a:r>
              <a:rPr lang="en-US" altLang="zh-CN" sz="4800" dirty="0" err="1"/>
              <a:t>Ransac</a:t>
            </a:r>
            <a:r>
              <a:rPr lang="en-US" altLang="zh-CN" sz="4800" dirty="0"/>
              <a:t>, </a:t>
            </a:r>
            <a:r>
              <a:rPr lang="en-US" altLang="zh-CN" sz="4800" dirty="0" err="1"/>
              <a:t>Homography</a:t>
            </a:r>
            <a:r>
              <a:rPr lang="en-US" altLang="zh-CN" sz="4800" dirty="0"/>
              <a:t> Estimation, and Image Stitching</a:t>
            </a:r>
            <a:br>
              <a:rPr lang="en-US" altLang="zh-CN" sz="3600" dirty="0" smtClean="0"/>
            </a:br>
            <a:endParaRPr lang="zh-CN" altLang="en-US" sz="3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99164" y="3685446"/>
            <a:ext cx="1342304" cy="43204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Readings: 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1763688" y="4128521"/>
            <a:ext cx="5976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defTabSz="914400">
              <a:buFontTx/>
              <a:buAutoNum type="arabicPeriod"/>
            </a:pPr>
            <a:r>
              <a:rPr lang="en-US" altLang="zh-CN" dirty="0" err="1" smtClean="0">
                <a:solidFill>
                  <a:prstClr val="black"/>
                </a:solidFill>
              </a:rPr>
              <a:t>Szeliski</a:t>
            </a:r>
            <a:r>
              <a:rPr lang="en-US" altLang="zh-CN" dirty="0" smtClean="0">
                <a:solidFill>
                  <a:prstClr val="black"/>
                </a:solidFill>
              </a:rPr>
              <a:t>   Chapter 4, 6, 9</a:t>
            </a:r>
            <a:endParaRPr lang="en-US" altLang="zh-CN" dirty="0" smtClean="0">
              <a:solidFill>
                <a:prstClr val="black"/>
              </a:solidFill>
            </a:endParaRPr>
          </a:p>
        </p:txBody>
      </p:sp>
      <p:sp>
        <p:nvSpPr>
          <p:cNvPr id="5" name="副标题 2"/>
          <p:cNvSpPr txBox="1"/>
          <p:nvPr/>
        </p:nvSpPr>
        <p:spPr>
          <a:xfrm>
            <a:off x="5719156" y="5190049"/>
            <a:ext cx="2280654" cy="4320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rtl="0" eaLnBrk="1" latinLnBrk="0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 rtl="0" eaLnBrk="1" latinLnBrk="0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 panose="05000000000000000000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 panose="05000000000000000000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/>
            <a:r>
              <a:rPr lang="en-US" altLang="zh-CN" dirty="0" err="1" smtClean="0"/>
              <a:t>Kun@SYSU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Feature matching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6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Exhaustive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search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for each feature in one image, look at </a:t>
            </a:r>
            <a:r>
              <a:rPr lang="en-US" altLang="zh-CN" i="1" dirty="0">
                <a:latin typeface="Cambria Math" panose="02040503050406030204" pitchFamily="18" charset="0"/>
                <a:ea typeface="Cambria Math" panose="02040503050406030204" pitchFamily="18" charset="0"/>
              </a:rPr>
              <a:t>all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 the other features in the other image(s)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Tx/>
              <a:buChar char="•"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Hashing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compute a short descriptor from each feature vector, or hash longer descriptors (randomly)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buFontTx/>
              <a:buChar char="•"/>
            </a:pP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Nearest neighbor techniques</a:t>
            </a:r>
            <a:endParaRPr lang="en-US" altLang="zh-CN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lvl="1"/>
            <a:r>
              <a:rPr lang="en-US" altLang="zh-CN" i="1" dirty="0" err="1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kd</a:t>
            </a:r>
            <a:r>
              <a:rPr lang="en-US" altLang="zh-CN" dirty="0" smtClean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-trees</a:t>
            </a:r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and their </a:t>
            </a:r>
            <a:r>
              <a:rPr lang="en-US" altLang="zh-CN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variants</a:t>
            </a:r>
            <a:endParaRPr lang="en-US" altLang="zh-CN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Feature-space outlier rejection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772400" cy="22098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Let’s not match all features, but only these that have “similar enough” matches?</a:t>
            </a:r>
            <a:endParaRPr lang="en-US" altLang="zh-CN">
              <a:ea typeface="宋体" panose="02010600030101010101" pitchFamily="2" charset="-122"/>
            </a:endParaRPr>
          </a:p>
          <a:p>
            <a:r>
              <a:rPr lang="en-US" altLang="zh-CN">
                <a:ea typeface="宋体" panose="02010600030101010101" pitchFamily="2" charset="-122"/>
              </a:rPr>
              <a:t>How can we do it? 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SSD(patch1,patch2) &lt; threshold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How to set threshold?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7686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2971800"/>
            <a:ext cx="4467225" cy="35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6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Feature-space outlier rejection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A better way [Lowe, 1999]: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1-NN: SSD of the closest match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2-NN: SSD of the </a:t>
            </a:r>
            <a:r>
              <a:rPr lang="en-US" altLang="zh-CN" u="sng">
                <a:ea typeface="宋体" panose="02010600030101010101" pitchFamily="2" charset="-122"/>
              </a:rPr>
              <a:t>second-closest</a:t>
            </a:r>
            <a:r>
              <a:rPr lang="en-US" altLang="zh-CN">
                <a:ea typeface="宋体" panose="02010600030101010101" pitchFamily="2" charset="-122"/>
              </a:rPr>
              <a:t> match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Look at how much better 1-NN is than 2-NN, e.g. 1-NN/2-NN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That is, is our best match so much better than the rest?</a:t>
            </a:r>
            <a:endParaRPr lang="en-US" altLang="zh-CN">
              <a:ea typeface="宋体" panose="02010600030101010101" pitchFamily="2" charset="-122"/>
            </a:endParaRPr>
          </a:p>
          <a:p>
            <a:pPr lvl="1">
              <a:buFontTx/>
              <a:buNone/>
            </a:pPr>
            <a:endParaRPr lang="en-US" altLang="zh-CN" i="1">
              <a:ea typeface="宋体" panose="02010600030101010101" pitchFamily="2" charset="-122"/>
            </a:endParaRPr>
          </a:p>
          <a:p>
            <a:pPr lvl="1">
              <a:buFontTx/>
              <a:buNone/>
            </a:pPr>
            <a:endParaRPr lang="en-US" altLang="zh-CN" i="1">
              <a:ea typeface="宋体" panose="02010600030101010101" pitchFamily="2" charset="-122"/>
            </a:endParaRPr>
          </a:p>
        </p:txBody>
      </p:sp>
      <p:pic>
        <p:nvPicPr>
          <p:cNvPr id="675844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763" y="3105150"/>
            <a:ext cx="4237037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Feature-space outliner rejection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673800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7772400" cy="182880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Can we now compute H from the blue points?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No!  Still too many outliers… </a:t>
            </a:r>
            <a:endParaRPr lang="en-US" altLang="zh-CN">
              <a:ea typeface="宋体" panose="02010600030101010101" pitchFamily="2" charset="-122"/>
            </a:endParaRPr>
          </a:p>
          <a:p>
            <a:pPr lvl="1"/>
            <a:r>
              <a:rPr lang="en-US" altLang="zh-CN">
                <a:ea typeface="宋体" panose="02010600030101010101" pitchFamily="2" charset="-122"/>
              </a:rPr>
              <a:t>What can we do?</a:t>
            </a:r>
            <a:endParaRPr lang="en-US" altLang="zh-CN">
              <a:ea typeface="宋体" panose="02010600030101010101" pitchFamily="2" charset="-122"/>
            </a:endParaRP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7379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3" t="7367" r="9428" b="11072"/>
          <a:stretch>
            <a:fillRect/>
          </a:stretch>
        </p:blipFill>
        <p:spPr bwMode="auto">
          <a:xfrm>
            <a:off x="606425" y="1066800"/>
            <a:ext cx="3736975" cy="293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379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4" t="7367" r="9692" b="11072"/>
          <a:stretch>
            <a:fillRect/>
          </a:stretch>
        </p:blipFill>
        <p:spPr bwMode="auto">
          <a:xfrm>
            <a:off x="4572000" y="1066800"/>
            <a:ext cx="3729038" cy="293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80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Matching features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6253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0" y="914400"/>
            <a:ext cx="6515100" cy="5257800"/>
          </a:xfrm>
          <a:noFill/>
        </p:spPr>
      </p:pic>
      <p:sp>
        <p:nvSpPr>
          <p:cNvPr id="662532" name="Line 4"/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2533" name="Line 5"/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2534" name="Line 6"/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2535" name="Line 7"/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2536" name="Line 8"/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2537" name="Line 9"/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2538" name="Line 10"/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2539" name="Text Box 11"/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What do we do about the “bad” matches?</a:t>
            </a:r>
            <a:endParaRPr lang="en-US" altLang="zh-CN" sz="240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532" grpId="0" animBg="1"/>
      <p:bldP spid="662533" grpId="0" animBg="1"/>
      <p:bldP spid="662534" grpId="0" animBg="1"/>
      <p:bldP spid="662535" grpId="0" animBg="1"/>
      <p:bldP spid="662536" grpId="0" animBg="1"/>
      <p:bldP spid="662537" grpId="0" animBg="1"/>
      <p:bldP spid="662538" grpId="0" animBg="1"/>
      <p:bldP spid="66253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u="sng">
                <a:ea typeface="宋体" panose="02010600030101010101" pitchFamily="2" charset="-122"/>
              </a:rPr>
              <a:t>RA</a:t>
            </a:r>
            <a:r>
              <a:rPr lang="en-US" altLang="zh-CN">
                <a:ea typeface="宋体" panose="02010600030101010101" pitchFamily="2" charset="-122"/>
              </a:rPr>
              <a:t>ndom </a:t>
            </a:r>
            <a:r>
              <a:rPr lang="en-US" altLang="zh-CN" u="sng">
                <a:ea typeface="宋体" panose="02010600030101010101" pitchFamily="2" charset="-122"/>
              </a:rPr>
              <a:t>SA</a:t>
            </a:r>
            <a:r>
              <a:rPr lang="en-US" altLang="zh-CN">
                <a:ea typeface="宋体" panose="02010600030101010101" pitchFamily="2" charset="-122"/>
              </a:rPr>
              <a:t>mple </a:t>
            </a:r>
            <a:r>
              <a:rPr lang="en-US" altLang="zh-CN" u="sng">
                <a:ea typeface="宋体" panose="02010600030101010101" pitchFamily="2" charset="-122"/>
              </a:rPr>
              <a:t>C</a:t>
            </a:r>
            <a:r>
              <a:rPr lang="en-US" altLang="zh-CN">
                <a:ea typeface="宋体" panose="02010600030101010101" pitchFamily="2" charset="-122"/>
              </a:rPr>
              <a:t>onsensus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63555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0" y="914400"/>
            <a:ext cx="6515100" cy="5257800"/>
          </a:xfrm>
          <a:noFill/>
        </p:spPr>
      </p:pic>
      <p:sp>
        <p:nvSpPr>
          <p:cNvPr id="663556" name="Line 4"/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3557" name="Line 5"/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3558" name="Line 6"/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3559" name="Line 7"/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3560" name="Line 8"/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3561" name="Line 9"/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3562" name="Line 10"/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3563" name="Text Box 11"/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Select 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one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match, count 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inliers</a:t>
            </a:r>
            <a:endParaRPr lang="en-US" altLang="zh-CN" sz="240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6635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6635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6635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635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6635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635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635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635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6635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635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635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6356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u="sng">
                <a:ea typeface="宋体" panose="02010600030101010101" pitchFamily="2" charset="-122"/>
              </a:rPr>
              <a:t>RA</a:t>
            </a:r>
            <a:r>
              <a:rPr lang="en-US" altLang="zh-CN">
                <a:ea typeface="宋体" panose="02010600030101010101" pitchFamily="2" charset="-122"/>
              </a:rPr>
              <a:t>ndom </a:t>
            </a:r>
            <a:r>
              <a:rPr lang="en-US" altLang="zh-CN" u="sng">
                <a:ea typeface="宋体" panose="02010600030101010101" pitchFamily="2" charset="-122"/>
              </a:rPr>
              <a:t>SA</a:t>
            </a:r>
            <a:r>
              <a:rPr lang="en-US" altLang="zh-CN">
                <a:ea typeface="宋体" panose="02010600030101010101" pitchFamily="2" charset="-122"/>
              </a:rPr>
              <a:t>mple </a:t>
            </a:r>
            <a:r>
              <a:rPr lang="en-US" altLang="zh-CN" u="sng">
                <a:ea typeface="宋体" panose="02010600030101010101" pitchFamily="2" charset="-122"/>
              </a:rPr>
              <a:t>C</a:t>
            </a:r>
            <a:r>
              <a:rPr lang="en-US" altLang="zh-CN">
                <a:ea typeface="宋体" panose="02010600030101010101" pitchFamily="2" charset="-122"/>
              </a:rPr>
              <a:t>onsensus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6457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0" y="914400"/>
            <a:ext cx="6515100" cy="5257800"/>
          </a:xfrm>
          <a:noFill/>
        </p:spPr>
      </p:pic>
      <p:sp>
        <p:nvSpPr>
          <p:cNvPr id="664580" name="Line 4"/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4581" name="Line 5"/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4582" name="Line 6"/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4583" name="Line 7"/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4584" name="Line 8"/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4585" name="Line 9"/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4586" name="Line 10"/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4587" name="Text Box 11"/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Select 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one</a:t>
            </a: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match, count </a:t>
            </a:r>
            <a:r>
              <a:rPr lang="en-US" altLang="zh-CN" sz="2400" i="1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inliers</a:t>
            </a:r>
            <a:endParaRPr lang="en-US" altLang="zh-CN" sz="240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66458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66458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66458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66458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500" fill="hold"/>
                                        <p:tgtEl>
                                          <p:spTgt spid="6645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6645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6645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6645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66458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66458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6645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6645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Least squares fit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65603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0" y="914400"/>
            <a:ext cx="6515100" cy="5257800"/>
          </a:xfrm>
          <a:noFill/>
        </p:spPr>
      </p:pic>
      <p:sp>
        <p:nvSpPr>
          <p:cNvPr id="665604" name="Line 4"/>
          <p:cNvSpPr>
            <a:spLocks noChangeShapeType="1"/>
          </p:cNvSpPr>
          <p:nvPr/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05" name="Line 5"/>
          <p:cNvSpPr>
            <a:spLocks noChangeShapeType="1"/>
          </p:cNvSpPr>
          <p:nvPr/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06" name="Line 6"/>
          <p:cNvSpPr>
            <a:spLocks noChangeShapeType="1"/>
          </p:cNvSpPr>
          <p:nvPr/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07" name="Text Box 7"/>
          <p:cNvSpPr txBox="1">
            <a:spLocks noChangeArrowheads="1"/>
          </p:cNvSpPr>
          <p:nvPr/>
        </p:nvSpPr>
        <p:spPr bwMode="auto">
          <a:xfrm>
            <a:off x="1524000" y="5410200"/>
            <a:ext cx="6019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914400" fontAlgn="base">
              <a:spcBef>
                <a:spcPct val="50000"/>
              </a:spcBef>
              <a:spcAft>
                <a:spcPct val="0"/>
              </a:spcAft>
            </a:pPr>
            <a:r>
              <a:rPr lang="en-US" altLang="zh-CN" sz="240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Find “average” translation vector</a:t>
            </a:r>
            <a:endParaRPr lang="en-US" altLang="zh-CN" sz="240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65608" name="Line 8"/>
          <p:cNvSpPr>
            <a:spLocks noChangeShapeType="1"/>
          </p:cNvSpPr>
          <p:nvPr/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09" name="Line 9"/>
          <p:cNvSpPr>
            <a:spLocks noChangeShapeType="1"/>
          </p:cNvSpPr>
          <p:nvPr/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10" name="Line 10"/>
          <p:cNvSpPr>
            <a:spLocks noChangeShapeType="1"/>
          </p:cNvSpPr>
          <p:nvPr/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11" name="Line 11"/>
          <p:cNvSpPr>
            <a:spLocks noChangeShapeType="1"/>
          </p:cNvSpPr>
          <p:nvPr/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65612" name="Line 12"/>
          <p:cNvSpPr>
            <a:spLocks noChangeShapeType="1"/>
          </p:cNvSpPr>
          <p:nvPr/>
        </p:nvSpPr>
        <p:spPr bwMode="auto">
          <a:xfrm flipV="1">
            <a:off x="3810000" y="3124200"/>
            <a:ext cx="1676400" cy="76200"/>
          </a:xfrm>
          <a:prstGeom prst="line">
            <a:avLst/>
          </a:prstGeom>
          <a:noFill/>
          <a:ln w="57150" cmpd="thinThick">
            <a:solidFill>
              <a:schemeClr val="accent2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Outliers</a:t>
            </a:r>
            <a:endParaRPr lang="en-US" altLang="zh-CN" smtClean="0"/>
          </a:p>
        </p:txBody>
      </p:sp>
      <p:pic>
        <p:nvPicPr>
          <p:cNvPr id="7171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5373"/>
            <a:ext cx="8651638" cy="3976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Oval 4"/>
          <p:cNvSpPr/>
          <p:nvPr/>
        </p:nvSpPr>
        <p:spPr>
          <a:xfrm>
            <a:off x="8032750" y="1719263"/>
            <a:ext cx="501650" cy="501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7000" sy="107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521575" y="4287838"/>
            <a:ext cx="501650" cy="501650"/>
          </a:xfrm>
          <a:prstGeom prst="ellipse">
            <a:avLst/>
          </a:prstGeom>
          <a:noFill/>
          <a:ln w="57150">
            <a:solidFill>
              <a:srgbClr val="FF0000"/>
            </a:solidFill>
          </a:ln>
          <a:effectLst>
            <a:outerShdw blurRad="63500" sx="107000" sy="107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934200" y="1371600"/>
            <a:ext cx="1128713" cy="434975"/>
          </a:xfrm>
          <a:prstGeom prst="straightConnector1">
            <a:avLst/>
          </a:prstGeom>
          <a:noFill/>
          <a:ln w="57150">
            <a:solidFill>
              <a:srgbClr val="FF0000"/>
            </a:solidFill>
            <a:tailEnd type="triangle"/>
          </a:ln>
          <a:effectLst>
            <a:outerShdw blurRad="63500" sx="107000" sy="107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Straight Arrow Connector 11"/>
          <p:cNvCxnSpPr/>
          <p:nvPr/>
        </p:nvCxnSpPr>
        <p:spPr>
          <a:xfrm rot="16200000" flipH="1">
            <a:off x="5870575" y="2435225"/>
            <a:ext cx="2909888" cy="782638"/>
          </a:xfrm>
          <a:prstGeom prst="straightConnector1">
            <a:avLst/>
          </a:prstGeom>
          <a:noFill/>
          <a:ln w="57150">
            <a:solidFill>
              <a:srgbClr val="FF0000"/>
            </a:solidFill>
            <a:tailEnd type="triangle"/>
          </a:ln>
          <a:effectLst>
            <a:outerShdw blurRad="63500" sx="101000" sy="101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6324600" y="971550"/>
            <a:ext cx="993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 b="1"/>
              <a:t>outliers</a:t>
            </a:r>
            <a:endParaRPr lang="en-US" altLang="zh-CN" sz="2000" b="1"/>
          </a:p>
        </p:txBody>
      </p:sp>
      <p:sp>
        <p:nvSpPr>
          <p:cNvPr id="9" name="Oval 8"/>
          <p:cNvSpPr/>
          <p:nvPr/>
        </p:nvSpPr>
        <p:spPr>
          <a:xfrm>
            <a:off x="6096000" y="3124200"/>
            <a:ext cx="1219200" cy="2743200"/>
          </a:xfrm>
          <a:prstGeom prst="ellipse">
            <a:avLst/>
          </a:prstGeom>
          <a:noFill/>
          <a:ln w="57150">
            <a:solidFill>
              <a:srgbClr val="00FF00"/>
            </a:solidFill>
          </a:ln>
          <a:effectLst>
            <a:outerShdw blurRad="63500" sx="107000" sy="107000" algn="ctr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5680869" y="5622691"/>
            <a:ext cx="830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000" b="1" dirty="0"/>
              <a:t>inliers</a:t>
            </a:r>
            <a:endParaRPr lang="en-US" altLang="zh-CN" sz="2000" b="1" dirty="0"/>
          </a:p>
        </p:txBody>
      </p:sp>
      <p:sp>
        <p:nvSpPr>
          <p:cNvPr id="2" name="矩形 1"/>
          <p:cNvSpPr/>
          <p:nvPr/>
        </p:nvSpPr>
        <p:spPr>
          <a:xfrm>
            <a:off x="5811765" y="6231544"/>
            <a:ext cx="1787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SSD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’,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 p</a:t>
            </a:r>
            <a:r>
              <a:rPr lang="en-US" altLang="zh-CN" i="1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  <a:ea typeface="宋体" panose="02010600030101010101" pitchFamily="2" charset="-122"/>
              </a:rPr>
              <a:t>&lt; </a:t>
            </a:r>
            <a:r>
              <a:rPr lang="el-GR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  <p:bldP spid="9" grpId="0" animBg="1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ea typeface="PMingLiU" charset="-120"/>
                <a:cs typeface="PMingLiU" charset="-120"/>
              </a:rPr>
              <a:t>Example: line fitting</a:t>
            </a:r>
            <a:endParaRPr lang="en-US" altLang="zh-TW" sz="3200">
              <a:ea typeface="PMingLiU" charset="-120"/>
              <a:cs typeface="PMingLiU" charset="-120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9750" y="1187450"/>
            <a:ext cx="5186363" cy="503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 points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 algorithms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1. </a:t>
            </a:r>
            <a:r>
              <a:rPr lang="en-US" altLang="zh-CN" dirty="0" err="1" smtClean="0"/>
              <a:t>Ransac</a:t>
            </a:r>
            <a:r>
              <a:rPr lang="en-US" altLang="zh-CN" dirty="0" smtClean="0"/>
              <a:t> algorithm for Matching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2. DLT algorithm for </a:t>
            </a:r>
            <a:r>
              <a:rPr lang="en-US" altLang="zh-CN" dirty="0" err="1" smtClean="0"/>
              <a:t>Homography</a:t>
            </a:r>
            <a:r>
              <a:rPr lang="en-US" altLang="zh-CN" dirty="0" smtClean="0"/>
              <a:t> Estimation</a:t>
            </a:r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Robustness</a:t>
            </a:r>
            <a:endParaRPr lang="en-US" altLang="zh-CN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5334000"/>
          </a:xfrm>
        </p:spPr>
        <p:txBody>
          <a:bodyPr rtlCol="0">
            <a:normAutofit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Let’s consider a simpler example… linear regression</a:t>
            </a:r>
            <a:endParaRPr lang="en-US" dirty="0" smtClean="0"/>
          </a:p>
          <a:p>
            <a:pPr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defRPr/>
            </a:pPr>
            <a:endParaRPr lang="en-US" dirty="0" smtClean="0"/>
          </a:p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How can we fix this?</a:t>
            </a:r>
            <a:endParaRPr lang="en-US" dirty="0"/>
          </a:p>
        </p:txBody>
      </p:sp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62000" y="2362200"/>
            <a:ext cx="33528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81025" y="5791200"/>
            <a:ext cx="37592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/>
              <a:t>Problem: Fit a line to these datapoints</a:t>
            </a:r>
            <a:endParaRPr lang="en-US" altLang="zh-CN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29200" y="2362200"/>
            <a:ext cx="3352800" cy="3352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4343400" y="3810000"/>
            <a:ext cx="457200" cy="5334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5181600" y="3657600"/>
            <a:ext cx="3048000" cy="533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5915025" y="5791200"/>
            <a:ext cx="1704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/>
              <a:t>Least squares fit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3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Counting inliers</a:t>
            </a:r>
            <a:endParaRPr lang="en-US" altLang="zh-CN" smtClean="0"/>
          </a:p>
        </p:txBody>
      </p:sp>
      <p:sp>
        <p:nvSpPr>
          <p:cNvPr id="7" name="Rectangle 6"/>
          <p:cNvSpPr/>
          <p:nvPr/>
        </p:nvSpPr>
        <p:spPr>
          <a:xfrm>
            <a:off x="2438400" y="1676400"/>
            <a:ext cx="4267200" cy="426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90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814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24200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528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0" y="4800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95600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54313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67000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5600" y="5105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4290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33800" y="3886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86200" y="3733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8862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038600" y="3276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43400" y="3124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495800" y="2895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19600" y="2667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24400" y="2514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76800" y="219868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05400" y="1981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86400" y="3810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8006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267200" y="4419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006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768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2578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105400" y="3048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6482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2672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244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181600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6388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960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0198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6388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791200" y="3733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324600" y="4800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10000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429000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124200" y="2971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3528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505200" y="2514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038600" y="2286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667000" y="2895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971800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124200" y="2286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Counting inliers</a:t>
            </a:r>
            <a:endParaRPr lang="en-US" altLang="zh-CN" smtClean="0"/>
          </a:p>
        </p:txBody>
      </p:sp>
      <p:sp>
        <p:nvSpPr>
          <p:cNvPr id="7" name="Rectangle 6"/>
          <p:cNvSpPr/>
          <p:nvPr/>
        </p:nvSpPr>
        <p:spPr>
          <a:xfrm>
            <a:off x="2438400" y="1676400"/>
            <a:ext cx="4267200" cy="426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4290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814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24200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528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0" y="4800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95600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54313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67000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5600" y="5105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4290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33800" y="3886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86200" y="3733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>
            <a:off x="1981200" y="2057400"/>
            <a:ext cx="4953000" cy="304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38862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038600" y="3276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43400" y="3124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495800" y="2895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19600" y="2667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24400" y="2514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76800" y="219868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05400" y="1981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486400" y="3810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8006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267200" y="4419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800600" y="4876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768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2578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105400" y="3048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6482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2672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244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181600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6388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960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0198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6388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791200" y="3733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324600" y="4800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10000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429000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124200" y="2971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3528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505200" y="2514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4038600" y="2286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667000" y="2895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971800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124200" y="2286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3797300" y="6019800"/>
            <a:ext cx="1460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 b="1"/>
              <a:t>Inliers: 3</a:t>
            </a:r>
            <a:endParaRPr lang="en-US" altLang="zh-CN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47" grpId="0" animBg="1"/>
      <p:bldP spid="47" grpId="1" animBg="1"/>
      <p:bldP spid="55" grpId="0" animBg="1"/>
      <p:bldP spid="55" grpId="1" animBg="1"/>
      <p:bldP spid="5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Counting inliers</a:t>
            </a:r>
            <a:endParaRPr lang="en-US" altLang="zh-CN" smtClean="0"/>
          </a:p>
        </p:txBody>
      </p:sp>
      <p:sp>
        <p:nvSpPr>
          <p:cNvPr id="7" name="Rectangle 6"/>
          <p:cNvSpPr/>
          <p:nvPr/>
        </p:nvSpPr>
        <p:spPr>
          <a:xfrm>
            <a:off x="2438400" y="1676400"/>
            <a:ext cx="4267200" cy="42672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rot="5400000" flipH="1" flipV="1">
            <a:off x="1470025" y="2141538"/>
            <a:ext cx="4756150" cy="3276600"/>
          </a:xfrm>
          <a:prstGeom prst="line">
            <a:avLst/>
          </a:prstGeom>
          <a:ln w="5715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34290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5814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24200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3528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48000" y="4800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895600" y="4953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54313" y="5181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667000" y="5410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2895600" y="5105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429000" y="4114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733800" y="3886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886200" y="3733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8862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038600" y="3276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4343400" y="3124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495800" y="2895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419600" y="2667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724400" y="2514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876800" y="2198688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105400" y="1981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2578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800600" y="4191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648200" y="3733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953000" y="3886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876800" y="3657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257800" y="3429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105400" y="3048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648200" y="3352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2672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244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181600" y="4572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638800" y="4495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6096000" y="4343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60198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638800" y="4038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791200" y="3733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6324600" y="4800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3810000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3581400" y="3048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3124200" y="29718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352800" y="3505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3505200" y="2514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3048000" y="2438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667000" y="28956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971800" y="2743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124200" y="22860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3797300" y="6019800"/>
            <a:ext cx="1643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 b="1"/>
              <a:t>Inliers: 20</a:t>
            </a:r>
            <a:endParaRPr lang="en-US" altLang="zh-CN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8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0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0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animClr clrSpc="rgb" dir="cw">
                                      <p:cBhvr>
                                        <p:cTn id="1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How do we find the best line?</a:t>
            </a:r>
            <a:endParaRPr lang="en-US" altLang="zh-CN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en-US" altLang="zh-CN" smtClean="0"/>
              <a:t>Unlike least-squares, no simple closed-form solution 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Hypothesize-and-test</a:t>
            </a:r>
            <a:endParaRPr lang="en-US" altLang="zh-CN" smtClean="0"/>
          </a:p>
          <a:p>
            <a:pPr lvl="1"/>
            <a:r>
              <a:rPr lang="en-US" altLang="zh-CN" smtClean="0"/>
              <a:t>Try out many lines, keep the best one</a:t>
            </a:r>
            <a:endParaRPr lang="en-US" altLang="zh-CN" smtClean="0"/>
          </a:p>
          <a:p>
            <a:pPr lvl="1"/>
            <a:r>
              <a:rPr lang="en-US" altLang="zh-CN" smtClean="0"/>
              <a:t>Which lines?</a:t>
            </a:r>
            <a:endParaRPr lang="en-US" altLang="zh-CN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Translations</a:t>
            </a:r>
            <a:endParaRPr lang="en-US" altLang="zh-CN" smtClean="0"/>
          </a:p>
        </p:txBody>
      </p:sp>
      <p:pic>
        <p:nvPicPr>
          <p:cNvPr id="15363" name="Picture 3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450" y="1752600"/>
            <a:ext cx="65151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"/>
          <p:cNvSpPr>
            <a:spLocks noChangeShapeType="1"/>
          </p:cNvSpPr>
          <p:nvPr>
            <p:custDataLst>
              <p:tags r:id="rId3"/>
            </p:custDataLst>
          </p:nvPr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6" name="Line 5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4114800" y="2895600"/>
            <a:ext cx="16764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7" name="Line 6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8" name="Line 7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9" name="Line 8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0" name="Line 9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1" name="Line 10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50800">
            <a:solidFill>
              <a:srgbClr val="CC0000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u="sng" dirty="0" err="1" smtClean="0"/>
              <a:t>RA</a:t>
            </a:r>
            <a:r>
              <a:rPr lang="en-US" altLang="zh-CN" dirty="0" err="1" smtClean="0"/>
              <a:t>ndom</a:t>
            </a:r>
            <a:r>
              <a:rPr lang="en-US" altLang="zh-CN" dirty="0" smtClean="0"/>
              <a:t> </a:t>
            </a:r>
            <a:r>
              <a:rPr lang="en-US" altLang="zh-CN" u="sng" dirty="0" err="1" smtClean="0"/>
              <a:t>SA</a:t>
            </a:r>
            <a:r>
              <a:rPr lang="en-US" altLang="zh-CN" dirty="0" err="1" smtClean="0"/>
              <a:t>mple</a:t>
            </a:r>
            <a:r>
              <a:rPr lang="en-US" altLang="zh-CN" dirty="0" smtClean="0"/>
              <a:t> </a:t>
            </a:r>
            <a:r>
              <a:rPr lang="en-US" altLang="zh-CN" u="sng" dirty="0" smtClean="0"/>
              <a:t>C</a:t>
            </a:r>
            <a:r>
              <a:rPr lang="en-US" altLang="zh-CN" dirty="0" smtClean="0"/>
              <a:t>onsensus</a:t>
            </a:r>
            <a:endParaRPr lang="en-US" altLang="zh-CN" dirty="0" smtClean="0"/>
          </a:p>
        </p:txBody>
      </p:sp>
      <p:pic>
        <p:nvPicPr>
          <p:cNvPr id="16387" name="Picture 3"/>
          <p:cNvPicPr>
            <a:picLocks noGrp="1" noChangeAspect="1" noChangeArrowheads="1"/>
          </p:cNvPicPr>
          <p:nvPr>
            <p:ph type="body" idx="1"/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0" y="1752600"/>
            <a:ext cx="6515100" cy="4343400"/>
          </a:xfrm>
        </p:spPr>
      </p:pic>
      <p:sp>
        <p:nvSpPr>
          <p:cNvPr id="463876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77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4103688" y="2743200"/>
            <a:ext cx="16764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78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79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80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81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82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6395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524000" y="5410200"/>
            <a:ext cx="60198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/>
              <a:t>Select </a:t>
            </a:r>
            <a:r>
              <a:rPr lang="en-US" altLang="zh-CN" i="1"/>
              <a:t>one</a:t>
            </a:r>
            <a:r>
              <a:rPr lang="en-US" altLang="zh-CN"/>
              <a:t> match at random, count </a:t>
            </a:r>
            <a:r>
              <a:rPr lang="en-US" altLang="zh-CN" i="1"/>
              <a:t>inliers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6387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6387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6387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6387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6388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6388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6387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46388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6388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CC0000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46388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u="sng" smtClean="0"/>
              <a:t>RA</a:t>
            </a:r>
            <a:r>
              <a:rPr lang="en-US" altLang="zh-CN" smtClean="0"/>
              <a:t>ndom </a:t>
            </a:r>
            <a:r>
              <a:rPr lang="en-US" altLang="zh-CN" u="sng" smtClean="0"/>
              <a:t>SA</a:t>
            </a:r>
            <a:r>
              <a:rPr lang="en-US" altLang="zh-CN" smtClean="0"/>
              <a:t>mple </a:t>
            </a:r>
            <a:r>
              <a:rPr lang="en-US" altLang="zh-CN" u="sng" smtClean="0"/>
              <a:t>C</a:t>
            </a:r>
            <a:r>
              <a:rPr lang="en-US" altLang="zh-CN" smtClean="0"/>
              <a:t>onsensus</a:t>
            </a:r>
            <a:endParaRPr lang="en-US" altLang="zh-CN" smtClean="0"/>
          </a:p>
        </p:txBody>
      </p:sp>
      <p:pic>
        <p:nvPicPr>
          <p:cNvPr id="17411" name="Picture 3"/>
          <p:cNvPicPr>
            <a:picLocks noGrp="1" noChangeAspect="1" noChangeArrowheads="1"/>
          </p:cNvPicPr>
          <p:nvPr>
            <p:ph type="body" idx="1"/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0" y="1752600"/>
            <a:ext cx="6515100" cy="4343400"/>
          </a:xfrm>
        </p:spPr>
      </p:pic>
      <p:sp>
        <p:nvSpPr>
          <p:cNvPr id="464900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4901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4103688" y="2743200"/>
            <a:ext cx="16764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4902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4903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4904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4905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4906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50800">
            <a:solidFill>
              <a:schemeClr val="bg1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7419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524000" y="5410200"/>
            <a:ext cx="60198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/>
              <a:t>Select another match at random, count </a:t>
            </a:r>
            <a:r>
              <a:rPr lang="en-US" altLang="zh-CN" i="1"/>
              <a:t>inliers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649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649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46490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500" fill="hold"/>
                                        <p:tgtEl>
                                          <p:spTgt spid="4649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649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649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649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46490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46490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6490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46490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6490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u="sng" smtClean="0"/>
              <a:t>RA</a:t>
            </a:r>
            <a:r>
              <a:rPr lang="en-US" altLang="zh-CN" smtClean="0"/>
              <a:t>ndom </a:t>
            </a:r>
            <a:r>
              <a:rPr lang="en-US" altLang="zh-CN" u="sng" smtClean="0"/>
              <a:t>SA</a:t>
            </a:r>
            <a:r>
              <a:rPr lang="en-US" altLang="zh-CN" smtClean="0"/>
              <a:t>mple </a:t>
            </a:r>
            <a:r>
              <a:rPr lang="en-US" altLang="zh-CN" u="sng" smtClean="0"/>
              <a:t>C</a:t>
            </a:r>
            <a:r>
              <a:rPr lang="en-US" altLang="zh-CN" smtClean="0"/>
              <a:t>onsensus</a:t>
            </a:r>
            <a:endParaRPr lang="en-US" altLang="zh-CN" smtClean="0"/>
          </a:p>
        </p:txBody>
      </p:sp>
      <p:pic>
        <p:nvPicPr>
          <p:cNvPr id="18435" name="Picture 3"/>
          <p:cNvPicPr>
            <a:picLocks noGrp="1" noChangeAspect="1" noChangeArrowheads="1"/>
          </p:cNvPicPr>
          <p:nvPr>
            <p:ph type="body" idx="1"/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0" y="1752600"/>
            <a:ext cx="6515100" cy="4343400"/>
          </a:xfrm>
        </p:spPr>
      </p:pic>
      <p:sp>
        <p:nvSpPr>
          <p:cNvPr id="463876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3886200" y="3657600"/>
            <a:ext cx="16002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77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 flipV="1">
            <a:off x="4103688" y="2743200"/>
            <a:ext cx="16764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78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 flipV="1">
            <a:off x="4114800" y="2057400"/>
            <a:ext cx="16764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79" name="Line 7"/>
          <p:cNvSpPr>
            <a:spLocks noChangeShapeType="1"/>
          </p:cNvSpPr>
          <p:nvPr>
            <p:custDataLst>
              <p:tags r:id="rId7"/>
            </p:custDataLst>
          </p:nvPr>
        </p:nvSpPr>
        <p:spPr bwMode="auto">
          <a:xfrm flipV="1">
            <a:off x="3657600" y="2438400"/>
            <a:ext cx="1676400" cy="76200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80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3657600" y="3352800"/>
            <a:ext cx="16764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81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>
            <a:off x="2971800" y="2895600"/>
            <a:ext cx="2971800" cy="76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3882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>
            <a:off x="2971800" y="1981200"/>
            <a:ext cx="3581400" cy="228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18443" name="Text Box 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524000" y="5410200"/>
            <a:ext cx="6019800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/>
              <a:t>Output the translation with the highest number of inliers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RANSAC</a:t>
            </a:r>
            <a:endParaRPr lang="en-US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1"/>
          <a:srcRect l="13428" t="7237" r="9428" b="11427"/>
          <a:stretch>
            <a:fillRect/>
          </a:stretch>
        </p:blipFill>
        <p:spPr bwMode="auto">
          <a:xfrm>
            <a:off x="762000" y="1066800"/>
            <a:ext cx="3702050" cy="292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/>
          <a:srcRect l="12000" t="7237" r="9428" b="11427"/>
          <a:stretch>
            <a:fillRect/>
          </a:stretch>
        </p:blipFill>
        <p:spPr bwMode="auto">
          <a:xfrm>
            <a:off x="4651375" y="1066800"/>
            <a:ext cx="3765550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/>
          <a:srcRect l="11667" t="9225" r="11667" b="10826"/>
          <a:stretch>
            <a:fillRect/>
          </a:stretch>
        </p:blipFill>
        <p:spPr bwMode="auto">
          <a:xfrm>
            <a:off x="2286000" y="4114800"/>
            <a:ext cx="4572000" cy="258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33400"/>
            <a:ext cx="7772400" cy="1143000"/>
          </a:xfrm>
        </p:spPr>
        <p:txBody>
          <a:bodyPr anchor="ctr"/>
          <a:lstStyle/>
          <a:p>
            <a:pPr eaLnBrk="1" hangingPunct="1"/>
            <a:r>
              <a:rPr lang="en-US" altLang="zh-CN" sz="3700" smtClean="0">
                <a:ea typeface="宋体" panose="02010600030101010101" pitchFamily="2" charset="-122"/>
              </a:rPr>
              <a:t>Image Stitching and Panoramas</a:t>
            </a:r>
            <a:endParaRPr lang="en-US" altLang="zh-CN" sz="3700" smtClean="0">
              <a:ea typeface="宋体" panose="02010600030101010101" pitchFamily="2" charset="-122"/>
            </a:endParaRPr>
          </a:p>
        </p:txBody>
      </p:sp>
      <p:pic>
        <p:nvPicPr>
          <p:cNvPr id="4099" name="Picture 29" descr="small-P101003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525" y="2743200"/>
            <a:ext cx="1270000" cy="1689100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30" descr="small-P1010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743200"/>
            <a:ext cx="1270000" cy="1689100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31" descr="small-P10100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2743200"/>
            <a:ext cx="1270000" cy="1689100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32" descr="small-P101003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743200"/>
            <a:ext cx="1270000" cy="1689100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33" descr="small-P101003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338" y="2743200"/>
            <a:ext cx="1270000" cy="1689100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34" descr="small-P101003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2743200"/>
            <a:ext cx="1270000" cy="1689100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35" descr="small-P101003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0" y="2743200"/>
            <a:ext cx="1270000" cy="1689100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6" name="Picture 36" descr="small-emlak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2432050"/>
            <a:ext cx="9144000" cy="2292350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RANSAC</a:t>
            </a:r>
            <a:endParaRPr lang="en-US" altLang="zh-CN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r>
              <a:rPr lang="en-US" altLang="zh-CN" smtClean="0"/>
              <a:t>Idea:</a:t>
            </a:r>
            <a:endParaRPr lang="en-US" altLang="zh-CN" smtClean="0"/>
          </a:p>
          <a:p>
            <a:pPr lvl="1"/>
            <a:r>
              <a:rPr lang="en-US" altLang="zh-CN" smtClean="0"/>
              <a:t>All the inliers will agree with each other on the translation vector; the (hopefully small) number of outliers will (hopefully) disagree with each other</a:t>
            </a:r>
            <a:endParaRPr lang="en-US" altLang="zh-CN" smtClean="0"/>
          </a:p>
          <a:p>
            <a:pPr lvl="2"/>
            <a:r>
              <a:rPr lang="en-US" altLang="zh-CN" smtClean="0"/>
              <a:t>RANSAC only has guarantees if there are &lt; 50% outliers</a:t>
            </a:r>
            <a:endParaRPr lang="en-US" altLang="zh-CN" smtClean="0"/>
          </a:p>
          <a:p>
            <a:pPr lvl="2"/>
            <a:endParaRPr lang="en-US" altLang="zh-CN" smtClean="0"/>
          </a:p>
          <a:p>
            <a:pPr lvl="1"/>
            <a:r>
              <a:rPr lang="en-US" altLang="zh-CN" smtClean="0"/>
              <a:t>“All good matches are alike; every bad match is bad in its own way.”</a:t>
            </a:r>
            <a:endParaRPr lang="en-US" altLang="zh-CN" smtClean="0"/>
          </a:p>
          <a:p>
            <a:pPr lvl="1">
              <a:buFont typeface="Arial" panose="020B0604020202020204" pitchFamily="34" charset="0"/>
              <a:buNone/>
            </a:pPr>
            <a:r>
              <a:rPr lang="en-US" altLang="zh-CN" smtClean="0"/>
              <a:t>				</a:t>
            </a:r>
            <a:r>
              <a:rPr lang="en-US" altLang="zh-CN" sz="2000" smtClean="0"/>
              <a:t>– Tolstoy via Alyosha Efros</a:t>
            </a:r>
            <a:endParaRPr lang="en-US" altLang="zh-CN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RANSAC</a:t>
            </a:r>
            <a:endParaRPr lang="en-US" altLang="zh-CN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b="1" dirty="0" err="1" smtClean="0"/>
              <a:t>Inlier</a:t>
            </a:r>
            <a:r>
              <a:rPr lang="en-US" b="1" dirty="0" smtClean="0"/>
              <a:t> threshold </a:t>
            </a:r>
            <a:r>
              <a:rPr lang="en-US" dirty="0" smtClean="0"/>
              <a:t>related to the amount of noise we expect in inliers</a:t>
            </a: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Often model noise as Gaussian with some standard deviation (e.g., 3 pixels)</a:t>
            </a:r>
            <a:endParaRPr lang="en-US" dirty="0" smtClean="0"/>
          </a:p>
          <a:p>
            <a:pPr fontAlgn="auto">
              <a:spcAft>
                <a:spcPts val="0"/>
              </a:spcAft>
              <a:defRPr/>
            </a:pPr>
            <a:r>
              <a:rPr lang="en-US" b="1" dirty="0" smtClean="0"/>
              <a:t>Number of rounds </a:t>
            </a:r>
            <a:r>
              <a:rPr lang="en-US" dirty="0" smtClean="0"/>
              <a:t>related to the percentage of outliers we expect, and the probability of success we’d like to guarantee</a:t>
            </a: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Suppose there are 20% outliers, and we want to find the correct answer with 99% probability </a:t>
            </a: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How many rounds do we need?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RANSAC</a:t>
            </a:r>
            <a:endParaRPr lang="en-US" altLang="zh-CN" smtClean="0"/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1458119" y="3509169"/>
            <a:ext cx="3211513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046413" y="5132388"/>
            <a:ext cx="3108325" cy="317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9" name="TextBox 7"/>
          <p:cNvSpPr txBox="1">
            <a:spLocks noChangeArrowheads="1"/>
          </p:cNvSpPr>
          <p:nvPr/>
        </p:nvSpPr>
        <p:spPr bwMode="auto">
          <a:xfrm>
            <a:off x="3810000" y="5175250"/>
            <a:ext cx="19923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/>
              <a:t>x translation</a:t>
            </a:r>
            <a:endParaRPr lang="en-US" altLang="zh-CN" sz="2800"/>
          </a:p>
        </p:txBody>
      </p:sp>
      <p:sp>
        <p:nvSpPr>
          <p:cNvPr id="21510" name="TextBox 8"/>
          <p:cNvSpPr txBox="1">
            <a:spLocks noChangeArrowheads="1"/>
          </p:cNvSpPr>
          <p:nvPr/>
        </p:nvSpPr>
        <p:spPr bwMode="auto">
          <a:xfrm>
            <a:off x="1066800" y="3270250"/>
            <a:ext cx="19986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2800"/>
              <a:t>y translation</a:t>
            </a:r>
            <a:endParaRPr lang="en-US" altLang="zh-CN" sz="2800"/>
          </a:p>
        </p:txBody>
      </p:sp>
      <p:sp>
        <p:nvSpPr>
          <p:cNvPr id="10" name="Oval 9"/>
          <p:cNvSpPr/>
          <p:nvPr/>
        </p:nvSpPr>
        <p:spPr>
          <a:xfrm>
            <a:off x="4191000" y="4183063"/>
            <a:ext cx="192088" cy="190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341813" y="4146550"/>
            <a:ext cx="190500" cy="190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49725" y="4260850"/>
            <a:ext cx="192088" cy="190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694113" y="2584450"/>
            <a:ext cx="190500" cy="19208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770313" y="2584450"/>
            <a:ext cx="190500" cy="19208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302125" y="4298950"/>
            <a:ext cx="192088" cy="190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4265613" y="4222750"/>
            <a:ext cx="190500" cy="190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189413" y="4298950"/>
            <a:ext cx="190500" cy="190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4265613" y="4146550"/>
            <a:ext cx="190500" cy="1905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446713" y="2736850"/>
            <a:ext cx="190500" cy="192088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49713" y="4016375"/>
            <a:ext cx="609600" cy="6096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724400" y="3886200"/>
            <a:ext cx="2819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/>
              <a:t>set threshold so that, e.g., 95% of the Gaussian</a:t>
            </a:r>
            <a:endParaRPr lang="en-US" altLang="zh-CN"/>
          </a:p>
          <a:p>
            <a:r>
              <a:rPr lang="en-US" altLang="zh-CN"/>
              <a:t>lies inside that radius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RANSAC</a:t>
            </a:r>
            <a:endParaRPr lang="en-US" altLang="zh-CN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63713"/>
          </a:xfrm>
        </p:spPr>
        <p:txBody>
          <a:bodyPr/>
          <a:lstStyle/>
          <a:p>
            <a:r>
              <a:rPr lang="en-US" altLang="zh-CN" smtClean="0"/>
              <a:t>Back to linear regression</a:t>
            </a:r>
            <a:endParaRPr lang="en-US" altLang="zh-CN" smtClean="0"/>
          </a:p>
          <a:p>
            <a:r>
              <a:rPr lang="en-US" altLang="zh-CN" smtClean="0"/>
              <a:t>How do we generate a hypothesis?</a:t>
            </a:r>
            <a:endParaRPr lang="en-US" altLang="zh-CN" smtClean="0"/>
          </a:p>
        </p:txBody>
      </p:sp>
      <p:grpSp>
        <p:nvGrpSpPr>
          <p:cNvPr id="5" name="Group 46"/>
          <p:cNvGrpSpPr/>
          <p:nvPr/>
        </p:nvGrpSpPr>
        <p:grpSpPr bwMode="auto">
          <a:xfrm>
            <a:off x="3297238" y="1143000"/>
            <a:ext cx="2341562" cy="4800600"/>
            <a:chOff x="5202349" y="1219200"/>
            <a:chExt cx="2341451" cy="4800600"/>
          </a:xfrm>
        </p:grpSpPr>
        <p:cxnSp>
          <p:nvCxnSpPr>
            <p:cNvPr id="31" name="Straight Arrow Connector 30"/>
            <p:cNvCxnSpPr/>
            <p:nvPr/>
          </p:nvCxnSpPr>
          <p:spPr>
            <a:xfrm rot="5400000" flipH="1" flipV="1">
              <a:off x="4326043" y="4818063"/>
              <a:ext cx="2014537" cy="158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321405" y="5835650"/>
              <a:ext cx="1949358" cy="158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35" name="TextBox 32"/>
            <p:cNvSpPr txBox="1">
              <a:spLocks noChangeArrowheads="1"/>
            </p:cNvSpPr>
            <p:nvPr/>
          </p:nvSpPr>
          <p:spPr bwMode="auto">
            <a:xfrm>
              <a:off x="7259748" y="5650468"/>
              <a:ext cx="28405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zh-CN"/>
                <a:t>x</a:t>
              </a:r>
              <a:endParaRPr lang="en-US" altLang="zh-CN"/>
            </a:p>
          </p:txBody>
        </p:sp>
        <p:sp>
          <p:nvSpPr>
            <p:cNvPr id="22536" name="TextBox 33"/>
            <p:cNvSpPr txBox="1">
              <a:spLocks noChangeArrowheads="1"/>
            </p:cNvSpPr>
            <p:nvPr/>
          </p:nvSpPr>
          <p:spPr bwMode="auto">
            <a:xfrm>
              <a:off x="5202349" y="3473326"/>
              <a:ext cx="28886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zh-CN"/>
                <a:t>y</a:t>
              </a:r>
              <a:endParaRPr lang="en-US" altLang="zh-CN"/>
            </a:p>
          </p:txBody>
        </p:sp>
        <p:sp>
          <p:nvSpPr>
            <p:cNvPr id="35" name="Oval 34"/>
            <p:cNvSpPr/>
            <p:nvPr/>
          </p:nvSpPr>
          <p:spPr>
            <a:xfrm>
              <a:off x="5921452" y="4833938"/>
              <a:ext cx="119057" cy="11906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6269098" y="4648200"/>
              <a:ext cx="119056" cy="1206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6388155" y="4267200"/>
              <a:ext cx="120644" cy="1206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6726277" y="4038600"/>
              <a:ext cx="119056" cy="1206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7162818" y="3810000"/>
              <a:ext cx="119057" cy="11906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702387" y="5257800"/>
              <a:ext cx="120644" cy="1206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430938" y="5443538"/>
              <a:ext cx="119056" cy="11906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6040509" y="5029200"/>
              <a:ext cx="119056" cy="12065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6650080" y="4300538"/>
              <a:ext cx="119056" cy="11906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5638890" y="3276600"/>
              <a:ext cx="119057" cy="11906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248461" y="1219200"/>
              <a:ext cx="119057" cy="119063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/>
          <p:cNvCxnSpPr/>
          <p:nvPr/>
        </p:nvCxnSpPr>
        <p:spPr>
          <a:xfrm rot="5400000" flipH="1" flipV="1">
            <a:off x="2986088" y="3519487"/>
            <a:ext cx="2736850" cy="2263775"/>
          </a:xfrm>
          <a:prstGeom prst="line">
            <a:avLst/>
          </a:prstGeom>
          <a:ln w="31750">
            <a:solidFill>
              <a:srgbClr val="3333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RANSAC</a:t>
            </a:r>
            <a:endParaRPr lang="en-US" altLang="zh-CN" smtClean="0"/>
          </a:p>
        </p:txBody>
      </p:sp>
      <p:cxnSp>
        <p:nvCxnSpPr>
          <p:cNvPr id="31" name="Straight Arrow Connector 30"/>
          <p:cNvCxnSpPr/>
          <p:nvPr/>
        </p:nvCxnSpPr>
        <p:spPr>
          <a:xfrm rot="5400000" flipH="1" flipV="1">
            <a:off x="2420938" y="4741863"/>
            <a:ext cx="2014537" cy="1587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416300" y="5759450"/>
            <a:ext cx="1949450" cy="1588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58" name="TextBox 32"/>
          <p:cNvSpPr txBox="1">
            <a:spLocks noChangeArrowheads="1"/>
          </p:cNvSpPr>
          <p:nvPr/>
        </p:nvSpPr>
        <p:spPr bwMode="auto">
          <a:xfrm>
            <a:off x="5354638" y="5573713"/>
            <a:ext cx="284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/>
              <a:t>x</a:t>
            </a:r>
            <a:endParaRPr lang="en-US" altLang="zh-CN"/>
          </a:p>
        </p:txBody>
      </p:sp>
      <p:sp>
        <p:nvSpPr>
          <p:cNvPr id="23559" name="TextBox 33"/>
          <p:cNvSpPr txBox="1">
            <a:spLocks noChangeArrowheads="1"/>
          </p:cNvSpPr>
          <p:nvPr/>
        </p:nvSpPr>
        <p:spPr bwMode="auto">
          <a:xfrm>
            <a:off x="3297238" y="3397250"/>
            <a:ext cx="288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/>
              <a:t>y</a:t>
            </a:r>
            <a:endParaRPr lang="en-US" altLang="zh-CN"/>
          </a:p>
        </p:txBody>
      </p:sp>
      <p:sp>
        <p:nvSpPr>
          <p:cNvPr id="35" name="Oval 34"/>
          <p:cNvSpPr/>
          <p:nvPr/>
        </p:nvSpPr>
        <p:spPr>
          <a:xfrm>
            <a:off x="4016375" y="4757738"/>
            <a:ext cx="119063" cy="1190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364038" y="4572000"/>
            <a:ext cx="119062" cy="120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483100" y="4191000"/>
            <a:ext cx="120650" cy="120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821238" y="3962400"/>
            <a:ext cx="119062" cy="120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257800" y="3733800"/>
            <a:ext cx="119063" cy="1190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797300" y="5181600"/>
            <a:ext cx="120650" cy="120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3525838" y="5367338"/>
            <a:ext cx="119062" cy="1190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135438" y="4953000"/>
            <a:ext cx="119062" cy="12065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745038" y="4224338"/>
            <a:ext cx="119062" cy="119062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733800" y="3200400"/>
            <a:ext cx="119063" cy="1190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4343400" y="1143000"/>
            <a:ext cx="119063" cy="119063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357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763713"/>
          </a:xfrm>
        </p:spPr>
        <p:txBody>
          <a:bodyPr/>
          <a:lstStyle/>
          <a:p>
            <a:r>
              <a:rPr lang="en-US" altLang="zh-CN" smtClean="0"/>
              <a:t>Back to linear regression</a:t>
            </a:r>
            <a:endParaRPr lang="en-US" altLang="zh-CN" smtClean="0"/>
          </a:p>
          <a:p>
            <a:r>
              <a:rPr lang="en-US" altLang="zh-CN" smtClean="0"/>
              <a:t>How do we generate a hypothesis?</a:t>
            </a:r>
            <a:endParaRPr lang="en-US" altLang="zh-CN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RANSAC</a:t>
            </a:r>
            <a:endParaRPr lang="en-US" altLang="zh-CN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822" y="1068186"/>
            <a:ext cx="8229600" cy="5105400"/>
          </a:xfrm>
        </p:spPr>
        <p:txBody>
          <a:bodyPr/>
          <a:lstStyle/>
          <a:p>
            <a:r>
              <a:rPr lang="en-US" altLang="zh-CN" dirty="0" smtClean="0"/>
              <a:t>General version:</a:t>
            </a:r>
            <a:endParaRPr lang="en-US" altLang="zh-CN" dirty="0" smtClean="0"/>
          </a:p>
          <a:p>
            <a:pPr marL="971550" lvl="1" indent="-514350">
              <a:buFont typeface="Calibri" panose="020F0502020204030204" pitchFamily="34" charset="0"/>
              <a:buAutoNum type="arabicPeriod"/>
            </a:pPr>
            <a:r>
              <a:rPr lang="en-US" altLang="zh-CN" dirty="0" smtClean="0"/>
              <a:t>Randomly choose </a:t>
            </a:r>
            <a:r>
              <a:rPr lang="en-US" altLang="zh-CN" i="1" dirty="0" smtClean="0"/>
              <a:t>s</a:t>
            </a:r>
            <a:r>
              <a:rPr lang="en-US" altLang="zh-CN" dirty="0" smtClean="0"/>
              <a:t> samples</a:t>
            </a:r>
            <a:endParaRPr lang="en-US" altLang="zh-CN" dirty="0" smtClean="0"/>
          </a:p>
          <a:p>
            <a:pPr marL="1371600" lvl="2" indent="-457200"/>
            <a:r>
              <a:rPr lang="en-US" altLang="zh-CN" dirty="0" smtClean="0"/>
              <a:t>Typically </a:t>
            </a:r>
            <a:r>
              <a:rPr lang="en-US" altLang="zh-CN" i="1" dirty="0" smtClean="0"/>
              <a:t>s</a:t>
            </a:r>
            <a:r>
              <a:rPr lang="en-US" altLang="zh-CN" dirty="0" smtClean="0"/>
              <a:t> = minimum sample size that lets you fit a model</a:t>
            </a:r>
            <a:endParaRPr lang="en-US" altLang="zh-CN" dirty="0" smtClean="0"/>
          </a:p>
          <a:p>
            <a:pPr marL="971550" lvl="1" indent="-514350">
              <a:buFont typeface="Calibri" panose="020F0502020204030204" pitchFamily="34" charset="0"/>
              <a:buAutoNum type="arabicPeriod"/>
            </a:pPr>
            <a:r>
              <a:rPr lang="en-US" altLang="zh-CN" dirty="0" smtClean="0"/>
              <a:t>Fit a model (e.g., line) to those samples</a:t>
            </a:r>
            <a:endParaRPr lang="en-US" altLang="zh-CN" dirty="0" smtClean="0"/>
          </a:p>
          <a:p>
            <a:pPr marL="971550" lvl="1" indent="-514350">
              <a:buFont typeface="Calibri" panose="020F0502020204030204" pitchFamily="34" charset="0"/>
              <a:buAutoNum type="arabicPeriod"/>
            </a:pPr>
            <a:r>
              <a:rPr lang="en-US" altLang="zh-CN" dirty="0" smtClean="0"/>
              <a:t>Count the number of inliers that approximately fit the model</a:t>
            </a:r>
            <a:endParaRPr lang="en-US" altLang="zh-CN" dirty="0" smtClean="0"/>
          </a:p>
          <a:p>
            <a:pPr marL="971550" lvl="1" indent="-514350">
              <a:buFont typeface="Calibri" panose="020F0502020204030204" pitchFamily="34" charset="0"/>
              <a:buAutoNum type="arabicPeriod"/>
            </a:pPr>
            <a:r>
              <a:rPr lang="en-US" altLang="zh-CN" dirty="0" smtClean="0"/>
              <a:t>Repeat </a:t>
            </a:r>
            <a:r>
              <a:rPr lang="en-US" altLang="zh-CN" i="1" dirty="0" smtClean="0"/>
              <a:t>N</a:t>
            </a:r>
            <a:r>
              <a:rPr lang="en-US" altLang="zh-CN" dirty="0" smtClean="0"/>
              <a:t> times</a:t>
            </a:r>
            <a:endParaRPr lang="en-US" altLang="zh-CN" dirty="0" smtClean="0"/>
          </a:p>
          <a:p>
            <a:pPr marL="971550" lvl="1" indent="-514350">
              <a:buFont typeface="Calibri" panose="020F0502020204030204" pitchFamily="34" charset="0"/>
              <a:buAutoNum type="arabicPeriod"/>
            </a:pPr>
            <a:r>
              <a:rPr lang="en-US" altLang="zh-CN" dirty="0" smtClean="0"/>
              <a:t>Choose the model that has the largest set of inliers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RANSAC for estimating homography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71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213658"/>
            <a:ext cx="8153400" cy="4882342"/>
          </a:xfrm>
        </p:spPr>
        <p:txBody>
          <a:bodyPr/>
          <a:lstStyle/>
          <a:p>
            <a:pPr marL="533400" indent="-533400">
              <a:lnSpc>
                <a:spcPct val="150000"/>
              </a:lnSpc>
            </a:pPr>
            <a:r>
              <a:rPr lang="en-US" altLang="zh-CN" dirty="0" smtClean="0">
                <a:ea typeface="宋体" panose="02010600030101010101" pitchFamily="2" charset="-122"/>
              </a:rPr>
              <a:t>RANSAC loop: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533400" indent="-5334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Select four feature pairs (at random)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533400" indent="-5334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Compute </a:t>
            </a:r>
            <a:r>
              <a:rPr lang="en-US" altLang="zh-CN" dirty="0" err="1" smtClean="0">
                <a:ea typeface="宋体" panose="02010600030101010101" pitchFamily="2" charset="-122"/>
              </a:rPr>
              <a:t>homography</a:t>
            </a:r>
            <a:r>
              <a:rPr lang="en-US" altLang="zh-CN" dirty="0" smtClean="0">
                <a:ea typeface="宋体" panose="02010600030101010101" pitchFamily="2" charset="-122"/>
              </a:rPr>
              <a:t> H (exact)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533400" indent="-5334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Compute </a:t>
            </a:r>
            <a:r>
              <a:rPr lang="en-US" altLang="zh-CN" i="1" dirty="0" smtClean="0">
                <a:ea typeface="宋体" panose="02010600030101010101" pitchFamily="2" charset="-122"/>
              </a:rPr>
              <a:t>inliers</a:t>
            </a:r>
            <a:r>
              <a:rPr lang="en-US" altLang="zh-CN" dirty="0" smtClean="0">
                <a:ea typeface="宋体" panose="02010600030101010101" pitchFamily="2" charset="-122"/>
              </a:rPr>
              <a:t> where  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SSD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p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’, </a:t>
            </a:r>
            <a:r>
              <a:rPr lang="en-US" altLang="zh-CN" b="1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p</a:t>
            </a:r>
            <a:r>
              <a:rPr lang="en-US" altLang="zh-CN" i="1" baseline="-25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lang="en-US" altLang="zh-CN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lang="en-US" altLang="zh-CN" i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&lt; </a:t>
            </a:r>
            <a:r>
              <a:rPr lang="el-GR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l-GR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Keep largest set of inliers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marL="533400" indent="-5334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>
                <a:ea typeface="宋体" panose="02010600030101010101" pitchFamily="2" charset="-122"/>
              </a:rPr>
              <a:t>Re-compute least-squares H estimate on all of the inliers</a:t>
            </a:r>
            <a:endParaRPr lang="en-US" altLang="zh-CN" i="1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Freeform 4"/>
          <p:cNvSpPr/>
          <p:nvPr/>
        </p:nvSpPr>
        <p:spPr bwMode="auto">
          <a:xfrm>
            <a:off x="348904" y="2269376"/>
            <a:ext cx="469900" cy="1845424"/>
          </a:xfrm>
          <a:custGeom>
            <a:avLst/>
            <a:gdLst>
              <a:gd name="T0" fmla="*/ 248 w 296"/>
              <a:gd name="T1" fmla="*/ 1296 h 1296"/>
              <a:gd name="T2" fmla="*/ 8 w 296"/>
              <a:gd name="T3" fmla="*/ 432 h 1296"/>
              <a:gd name="T4" fmla="*/ 296 w 296"/>
              <a:gd name="T5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96" h="1296">
                <a:moveTo>
                  <a:pt x="248" y="1296"/>
                </a:moveTo>
                <a:cubicBezTo>
                  <a:pt x="124" y="972"/>
                  <a:pt x="0" y="648"/>
                  <a:pt x="8" y="432"/>
                </a:cubicBezTo>
                <a:cubicBezTo>
                  <a:pt x="16" y="216"/>
                  <a:pt x="248" y="72"/>
                  <a:pt x="296" y="0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400" b="1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707" grpId="0" build="p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How many rounds? </a:t>
            </a:r>
            <a:endParaRPr lang="en-US" altLang="zh-CN" smtClean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If we have to choose </a:t>
            </a:r>
            <a:r>
              <a:rPr lang="en-US" altLang="zh-CN" i="1" smtClean="0"/>
              <a:t>s</a:t>
            </a:r>
            <a:r>
              <a:rPr lang="en-US" altLang="zh-CN" smtClean="0"/>
              <a:t> samples each time</a:t>
            </a:r>
            <a:endParaRPr lang="en-US" altLang="zh-CN" smtClean="0"/>
          </a:p>
          <a:p>
            <a:pPr lvl="1"/>
            <a:r>
              <a:rPr lang="en-US" altLang="zh-CN" smtClean="0"/>
              <a:t>with an outlier ratio </a:t>
            </a:r>
            <a:r>
              <a:rPr lang="en-US" altLang="zh-CN" i="1" smtClean="0"/>
              <a:t>e</a:t>
            </a:r>
            <a:endParaRPr lang="en-US" altLang="zh-CN" i="1" smtClean="0"/>
          </a:p>
          <a:p>
            <a:pPr lvl="1"/>
            <a:r>
              <a:rPr lang="en-US" altLang="zh-CN" smtClean="0"/>
              <a:t>and we want the right answer with probability </a:t>
            </a:r>
            <a:r>
              <a:rPr lang="en-US" altLang="zh-CN" i="1" smtClean="0"/>
              <a:t>p</a:t>
            </a:r>
            <a:endParaRPr lang="en-US" altLang="zh-CN" smtClean="0"/>
          </a:p>
        </p:txBody>
      </p:sp>
      <p:graphicFrame>
        <p:nvGraphicFramePr>
          <p:cNvPr id="4" name="Group 6"/>
          <p:cNvGraphicFramePr>
            <a:graphicFrameLocks noGrp="1"/>
          </p:cNvGraphicFramePr>
          <p:nvPr/>
        </p:nvGraphicFramePr>
        <p:xfrm>
          <a:off x="457200" y="3810000"/>
          <a:ext cx="4800600" cy="2194560"/>
        </p:xfrm>
        <a:graphic>
          <a:graphicData uri="http://schemas.openxmlformats.org/drawingml/2006/table">
            <a:tbl>
              <a:tblPr/>
              <a:tblGrid>
                <a:gridCol w="600075"/>
                <a:gridCol w="600075"/>
                <a:gridCol w="600075"/>
                <a:gridCol w="625475"/>
                <a:gridCol w="574675"/>
                <a:gridCol w="600075"/>
                <a:gridCol w="600075"/>
                <a:gridCol w="600075"/>
              </a:tblGrid>
              <a:tr h="24376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proportion of outliers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kumimoji="0" 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e</a:t>
                      </a:r>
                      <a:endParaRPr kumimoji="0" lang="en-US" sz="16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2437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s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5%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10%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20%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25%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30%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40%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50%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7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7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7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7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146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7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293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7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20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33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163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588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3769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8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5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26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44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78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272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1177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45720" marR="45720" marT="0" marB="0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" name="Picture 97" descr="ransac_iter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6"/>
          <a:stretch>
            <a:fillRect/>
          </a:stretch>
        </p:blipFill>
        <p:spPr bwMode="auto">
          <a:xfrm>
            <a:off x="5637213" y="3735388"/>
            <a:ext cx="3584575" cy="236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76" name="Text Box 95"/>
          <p:cNvSpPr txBox="1">
            <a:spLocks noChangeArrowheads="1"/>
          </p:cNvSpPr>
          <p:nvPr/>
        </p:nvSpPr>
        <p:spPr bwMode="auto">
          <a:xfrm>
            <a:off x="7256463" y="6477000"/>
            <a:ext cx="18113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1400"/>
              <a:t>Source: M. Pollefeys</a:t>
            </a:r>
            <a:endParaRPr lang="en-US" altLang="zh-CN" sz="140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362200" y="6019800"/>
            <a:ext cx="933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i="1"/>
              <a:t>p </a:t>
            </a:r>
            <a:r>
              <a:rPr lang="en-US" altLang="zh-CN"/>
              <a:t>= 0.99</a:t>
            </a:r>
            <a:endParaRPr lang="en-US" altLang="zh-CN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How big is </a:t>
            </a:r>
            <a:r>
              <a:rPr lang="en-US" altLang="zh-CN" i="1" smtClean="0"/>
              <a:t>s</a:t>
            </a:r>
            <a:r>
              <a:rPr lang="en-US" altLang="zh-CN" smtClean="0"/>
              <a:t>?</a:t>
            </a:r>
            <a:endParaRPr lang="en-US" altLang="zh-CN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606" y="1101437"/>
            <a:ext cx="8229600" cy="1295400"/>
          </a:xfrm>
        </p:spPr>
        <p:txBody>
          <a:bodyPr rtlCol="0">
            <a:normAutofit fontScale="92500" lnSpcReduction="1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dirty="0" smtClean="0"/>
              <a:t>For alignment, depends on the motion model</a:t>
            </a:r>
            <a:endParaRPr lang="en-US" dirty="0" smtClean="0"/>
          </a:p>
          <a:p>
            <a:pPr lvl="1" fontAlgn="auto">
              <a:spcAft>
                <a:spcPts val="0"/>
              </a:spcAft>
              <a:defRPr/>
            </a:pPr>
            <a:r>
              <a:rPr lang="en-US" dirty="0" smtClean="0"/>
              <a:t>Here, each sample is a correspondence (pair of matching points)</a:t>
            </a:r>
            <a:endParaRPr lang="en-US" dirty="0" smtClean="0"/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4" t="51855" r="14572" b="21048"/>
          <a:stretch>
            <a:fillRect/>
          </a:stretch>
        </p:blipFill>
        <p:spPr bwMode="auto">
          <a:xfrm>
            <a:off x="1981200" y="2488276"/>
            <a:ext cx="4773613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2" t="30191" r="4286" b="14952"/>
          <a:stretch>
            <a:fillRect/>
          </a:stretch>
        </p:blipFill>
        <p:spPr bwMode="auto">
          <a:xfrm>
            <a:off x="1777206" y="4061489"/>
            <a:ext cx="51816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RANSAC pros and cons</a:t>
            </a:r>
            <a:endParaRPr lang="en-US" altLang="zh-CN" smtClean="0"/>
          </a:p>
        </p:txBody>
      </p:sp>
      <p:sp>
        <p:nvSpPr>
          <p:cNvPr id="1591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26621"/>
            <a:ext cx="8229600" cy="5029200"/>
          </a:xfrm>
        </p:spPr>
        <p:txBody>
          <a:bodyPr/>
          <a:lstStyle/>
          <a:p>
            <a:pPr>
              <a:buFontTx/>
              <a:buChar char="•"/>
            </a:pPr>
            <a:r>
              <a:rPr lang="en-US" altLang="zh-CN" dirty="0" smtClean="0"/>
              <a:t>Pros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Simple and general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Applicable to many different problems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Often works well in practice</a:t>
            </a:r>
            <a:endParaRPr lang="en-US" altLang="zh-CN" dirty="0" smtClean="0"/>
          </a:p>
          <a:p>
            <a:pPr>
              <a:buFontTx/>
              <a:buChar char="•"/>
            </a:pPr>
            <a:r>
              <a:rPr lang="en-US" altLang="zh-CN" dirty="0" smtClean="0"/>
              <a:t>Cons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Parameters to tune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Sometimes too many iterations are required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Can fail for extremely low inlier ratios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We can often do better than brute-force sampling</a:t>
            </a:r>
            <a:endParaRPr lang="en-US" altLang="zh-CN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9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9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9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9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129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25450"/>
            <a:ext cx="7620000" cy="12192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Why Panoramas ?	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79600"/>
            <a:ext cx="8305800" cy="4521200"/>
          </a:xfrm>
        </p:spPr>
        <p:txBody>
          <a:bodyPr/>
          <a:lstStyle/>
          <a:p>
            <a:pPr eaLnBrk="1" hangingPunct="1"/>
            <a:r>
              <a:rPr lang="en-US" altLang="zh-CN" sz="3200" smtClean="0">
                <a:ea typeface="宋体" panose="02010600030101010101" pitchFamily="2" charset="-122"/>
              </a:rPr>
              <a:t>Cartography: stitching aerial images to make maps</a:t>
            </a:r>
            <a:endParaRPr lang="en-US" altLang="zh-CN" sz="3200" smtClean="0">
              <a:ea typeface="宋体" panose="02010600030101010101" pitchFamily="2" charset="-122"/>
            </a:endParaRPr>
          </a:p>
        </p:txBody>
      </p:sp>
      <p:grpSp>
        <p:nvGrpSpPr>
          <p:cNvPr id="398342" name="Group 6"/>
          <p:cNvGrpSpPr/>
          <p:nvPr/>
        </p:nvGrpSpPr>
        <p:grpSpPr bwMode="auto">
          <a:xfrm>
            <a:off x="5943600" y="0"/>
            <a:ext cx="3071813" cy="6877050"/>
            <a:chOff x="3744" y="0"/>
            <a:chExt cx="1935" cy="4332"/>
          </a:xfrm>
        </p:grpSpPr>
        <p:pic>
          <p:nvPicPr>
            <p:cNvPr id="6150" name="Picture 4" descr="manhattan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4" y="0"/>
              <a:ext cx="1935" cy="4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1" name="Text Box 5"/>
            <p:cNvSpPr txBox="1">
              <a:spLocks noChangeArrowheads="1"/>
            </p:cNvSpPr>
            <p:nvPr/>
          </p:nvSpPr>
          <p:spPr bwMode="auto">
            <a:xfrm>
              <a:off x="3792" y="3993"/>
              <a:ext cx="18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9900"/>
                </a:buClr>
                <a:buSzPct val="110000"/>
                <a:buChar char="•"/>
                <a:defRPr sz="3100">
                  <a:solidFill>
                    <a:schemeClr val="tx2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9900"/>
                </a:buClr>
                <a:buSzPct val="110000"/>
                <a:buFont typeface="Arial" panose="020B0604020202020204" pitchFamily="34" charset="0"/>
                <a:buChar char="–"/>
                <a:defRPr sz="2600">
                  <a:solidFill>
                    <a:schemeClr val="tx2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9900"/>
                </a:buClr>
                <a:buSzPct val="110000"/>
                <a:buChar char="•"/>
                <a:defRPr sz="2100">
                  <a:solidFill>
                    <a:schemeClr val="tx2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9900"/>
                </a:buClr>
                <a:buSzPct val="110000"/>
                <a:buFont typeface="Arial" panose="020B0604020202020204" pitchFamily="34" charset="0"/>
                <a:buChar char="–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9900"/>
                </a:buClr>
                <a:buSzPct val="110000"/>
                <a:buFont typeface="Arial" panose="020B0604020202020204" pitchFamily="34" charset="0"/>
                <a:buChar char="›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9900"/>
                </a:buClr>
                <a:buSzPct val="110000"/>
                <a:buFont typeface="Arial" panose="020B0604020202020204" pitchFamily="34" charset="0"/>
                <a:buChar char="›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9900"/>
                </a:buClr>
                <a:buSzPct val="110000"/>
                <a:buFont typeface="Arial" panose="020B0604020202020204" pitchFamily="34" charset="0"/>
                <a:buChar char="›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9900"/>
                </a:buClr>
                <a:buSzPct val="110000"/>
                <a:buFont typeface="Arial" panose="020B0604020202020204" pitchFamily="34" charset="0"/>
                <a:buChar char="›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FF9900"/>
                </a:buClr>
                <a:buSzPct val="110000"/>
                <a:buFont typeface="Arial" panose="020B0604020202020204" pitchFamily="34" charset="0"/>
                <a:buChar char="›"/>
                <a:defRPr sz="2000">
                  <a:solidFill>
                    <a:schemeClr val="tx2"/>
                  </a:solidFill>
                  <a:latin typeface="Arial" panose="020B0604020202020204" pitchFamily="34" charset="0"/>
                </a:defRPr>
              </a:lvl9pPr>
            </a:lstStyle>
            <a:p>
              <a:pPr algn="ctr" defTabSz="914400" fontAlgn="base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sz="1800" smtClean="0">
                  <a:solidFill>
                    <a:srgbClr val="FFFFFF"/>
                  </a:solidFill>
                  <a:ea typeface="宋体" panose="02010600030101010101" pitchFamily="2" charset="-122"/>
                </a:rPr>
                <a:t>Manhattan, 1949</a:t>
              </a:r>
              <a:endParaRPr lang="en-US" altLang="zh-CN" sz="1800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398343" name="Picture 7" descr="stanf-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47625"/>
            <a:ext cx="9144000" cy="675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8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smtClean="0"/>
              <a:t>Final step: least squares fit</a:t>
            </a:r>
            <a:endParaRPr lang="en-US" altLang="zh-CN" smtClean="0"/>
          </a:p>
        </p:txBody>
      </p:sp>
      <p:pic>
        <p:nvPicPr>
          <p:cNvPr id="28675" name="Picture 3"/>
          <p:cNvPicPr>
            <a:picLocks noGrp="1" noChangeAspect="1" noChangeArrowheads="1"/>
          </p:cNvPicPr>
          <p:nvPr>
            <p:ph type="body" idx="1"/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14450" y="1546225"/>
            <a:ext cx="6515100" cy="4343400"/>
          </a:xfrm>
        </p:spPr>
      </p:pic>
      <p:sp>
        <p:nvSpPr>
          <p:cNvPr id="465924" name="Line 4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 flipV="1">
            <a:off x="3886200" y="3451225"/>
            <a:ext cx="16002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5925" name="Line 5"/>
          <p:cNvSpPr>
            <a:spLocks noChangeShapeType="1"/>
          </p:cNvSpPr>
          <p:nvPr>
            <p:custDataLst>
              <p:tags r:id="rId5"/>
            </p:custDataLst>
          </p:nvPr>
        </p:nvSpPr>
        <p:spPr bwMode="auto">
          <a:xfrm>
            <a:off x="2971800" y="2689225"/>
            <a:ext cx="2971800" cy="762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5926" name="Line 6"/>
          <p:cNvSpPr>
            <a:spLocks noChangeShapeType="1"/>
          </p:cNvSpPr>
          <p:nvPr>
            <p:custDataLst>
              <p:tags r:id="rId6"/>
            </p:custDataLst>
          </p:nvPr>
        </p:nvSpPr>
        <p:spPr bwMode="auto">
          <a:xfrm>
            <a:off x="2971800" y="1774825"/>
            <a:ext cx="3581400" cy="22860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28679" name="Text Box 7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70025" y="5203825"/>
            <a:ext cx="6019800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/>
              <a:t>Find average translation vector over all inliers</a:t>
            </a:r>
            <a:endParaRPr lang="en-US" altLang="zh-CN"/>
          </a:p>
        </p:txBody>
      </p:sp>
      <p:sp>
        <p:nvSpPr>
          <p:cNvPr id="465928" name="Line 8"/>
          <p:cNvSpPr>
            <a:spLocks noChangeShapeType="1"/>
          </p:cNvSpPr>
          <p:nvPr>
            <p:custDataLst>
              <p:tags r:id="rId8"/>
            </p:custDataLst>
          </p:nvPr>
        </p:nvSpPr>
        <p:spPr bwMode="auto">
          <a:xfrm flipV="1">
            <a:off x="4114800" y="2536825"/>
            <a:ext cx="16764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5929" name="Line 9"/>
          <p:cNvSpPr>
            <a:spLocks noChangeShapeType="1"/>
          </p:cNvSpPr>
          <p:nvPr>
            <p:custDataLst>
              <p:tags r:id="rId9"/>
            </p:custDataLst>
          </p:nvPr>
        </p:nvSpPr>
        <p:spPr bwMode="auto">
          <a:xfrm flipV="1">
            <a:off x="4114800" y="1851025"/>
            <a:ext cx="16764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5930" name="Line 10"/>
          <p:cNvSpPr>
            <a:spLocks noChangeShapeType="1"/>
          </p:cNvSpPr>
          <p:nvPr>
            <p:custDataLst>
              <p:tags r:id="rId10"/>
            </p:custDataLst>
          </p:nvPr>
        </p:nvSpPr>
        <p:spPr bwMode="auto">
          <a:xfrm flipV="1">
            <a:off x="3657600" y="2232025"/>
            <a:ext cx="16764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5931" name="Line 11"/>
          <p:cNvSpPr>
            <a:spLocks noChangeShapeType="1"/>
          </p:cNvSpPr>
          <p:nvPr>
            <p:custDataLst>
              <p:tags r:id="rId11"/>
            </p:custDataLst>
          </p:nvPr>
        </p:nvSpPr>
        <p:spPr bwMode="auto">
          <a:xfrm flipV="1">
            <a:off x="3657600" y="3146425"/>
            <a:ext cx="1676400" cy="76200"/>
          </a:xfrm>
          <a:prstGeom prst="line">
            <a:avLst/>
          </a:prstGeom>
          <a:noFill/>
          <a:ln w="50800">
            <a:solidFill>
              <a:srgbClr val="3333FF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  <p:sp>
        <p:nvSpPr>
          <p:cNvPr id="465932" name="Line 12"/>
          <p:cNvSpPr>
            <a:spLocks noChangeShapeType="1"/>
          </p:cNvSpPr>
          <p:nvPr>
            <p:custDataLst>
              <p:tags r:id="rId12"/>
            </p:custDataLst>
          </p:nvPr>
        </p:nvSpPr>
        <p:spPr bwMode="auto">
          <a:xfrm flipV="1">
            <a:off x="3810000" y="2917825"/>
            <a:ext cx="1676400" cy="76200"/>
          </a:xfrm>
          <a:prstGeom prst="line">
            <a:avLst/>
          </a:prstGeom>
          <a:noFill/>
          <a:ln w="76200">
            <a:solidFill>
              <a:srgbClr val="00FF00"/>
            </a:solidFill>
            <a:round/>
            <a:tailEnd type="triangle" w="lg" len="lg"/>
          </a:ln>
          <a:effectLst>
            <a:outerShdw blurRad="50800" dist="38100" dir="2700000" algn="tl" rotWithShape="0">
              <a:prstClr val="black">
                <a:alpha val="88000"/>
              </a:prstClr>
            </a:outerShdw>
          </a:effectLst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+mn-lt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5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RANSAC</a:t>
            </a:r>
            <a:endParaRPr lang="en-US" altLang="zh-CN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An example of a “voting”-based fitting scheme</a:t>
            </a:r>
            <a:endParaRPr lang="en-US" altLang="zh-CN" smtClean="0"/>
          </a:p>
          <a:p>
            <a:r>
              <a:rPr lang="en-US" altLang="zh-CN" smtClean="0"/>
              <a:t>Each hypothesis gets voted on by each data point, best hypothesis wins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There are many other types of voting schemes</a:t>
            </a:r>
            <a:endParaRPr lang="en-US" altLang="zh-CN" smtClean="0"/>
          </a:p>
          <a:p>
            <a:pPr lvl="1"/>
            <a:r>
              <a:rPr lang="en-US" altLang="zh-CN" smtClean="0"/>
              <a:t>E.g., Hough transforms…</a:t>
            </a:r>
            <a:endParaRPr lang="en-US" altLang="zh-CN" smtClean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Hough transform</a:t>
            </a:r>
            <a:endParaRPr lang="en-US" altLang="zh-CN" smtClean="0"/>
          </a:p>
        </p:txBody>
      </p:sp>
      <p:pic>
        <p:nvPicPr>
          <p:cNvPr id="374786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248400" y="2133600"/>
            <a:ext cx="28194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478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71800" y="2133600"/>
            <a:ext cx="2855913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47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88" y="2133600"/>
            <a:ext cx="2855912" cy="285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16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Oval 9"/>
          <p:cNvSpPr/>
          <p:nvPr/>
        </p:nvSpPr>
        <p:spPr>
          <a:xfrm>
            <a:off x="7253288" y="2700338"/>
            <a:ext cx="250825" cy="24923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232650" y="3200400"/>
            <a:ext cx="249238" cy="2508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232650" y="3733800"/>
            <a:ext cx="249238" cy="2508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232650" y="4244975"/>
            <a:ext cx="249238" cy="2508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701088" y="4321175"/>
            <a:ext cx="250825" cy="2508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669338" y="3352800"/>
            <a:ext cx="249237" cy="2508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69338" y="2862263"/>
            <a:ext cx="249237" cy="2508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096000" y="5259388"/>
            <a:ext cx="23622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6200000">
            <a:off x="5028407" y="4190206"/>
            <a:ext cx="2133600" cy="158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943600" y="2667000"/>
            <a:ext cx="311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b="1" i="1">
                <a:latin typeface="Symbol" panose="05050102010706020507" pitchFamily="18" charset="2"/>
              </a:rPr>
              <a:t>r</a:t>
            </a:r>
            <a:endParaRPr lang="en-US" altLang="zh-CN" b="1" i="1">
              <a:latin typeface="Symbol" panose="05050102010706020507" pitchFamily="18" charset="2"/>
            </a:endParaRP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8424863" y="5051425"/>
            <a:ext cx="30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b="1" i="1">
                <a:latin typeface="Symbol" panose="05050102010706020507" pitchFamily="18" charset="2"/>
              </a:rPr>
              <a:t>q</a:t>
            </a:r>
            <a:endParaRPr lang="en-US" altLang="zh-CN" b="1" i="1">
              <a:latin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4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1" grpId="0"/>
      <p:bldP spid="2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RANSAC for estimating homography</a:t>
            </a:r>
            <a:endParaRPr lang="en-US"/>
          </a:p>
        </p:txBody>
      </p:sp>
      <p:sp>
        <p:nvSpPr>
          <p:cNvPr id="139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095894"/>
            <a:ext cx="8153400" cy="4343400"/>
          </a:xfrm>
        </p:spPr>
        <p:txBody>
          <a:bodyPr/>
          <a:lstStyle/>
          <a:p>
            <a:pPr marL="533400" indent="-533400" eaLnBrk="1" hangingPunct="1">
              <a:lnSpc>
                <a:spcPct val="150000"/>
              </a:lnSpc>
            </a:pPr>
            <a:r>
              <a:rPr lang="en-US" dirty="0"/>
              <a:t>RANSAC loop:</a:t>
            </a:r>
            <a:endParaRPr lang="en-US" dirty="0"/>
          </a:p>
          <a:p>
            <a:pPr marL="933450" lvl="1" indent="-533400" eaLnBrk="1" hangingPunct="1">
              <a:lnSpc>
                <a:spcPct val="150000"/>
              </a:lnSpc>
              <a:buFontTx/>
              <a:buAutoNum type="arabicPeriod"/>
            </a:pPr>
            <a:r>
              <a:rPr lang="en-US" dirty="0"/>
              <a:t>Select four feature pairs (at random)</a:t>
            </a:r>
            <a:endParaRPr lang="en-US" dirty="0"/>
          </a:p>
          <a:p>
            <a:pPr marL="933450" lvl="1" indent="-533400" eaLnBrk="1" hangingPunct="1">
              <a:lnSpc>
                <a:spcPct val="150000"/>
              </a:lnSpc>
              <a:buFontTx/>
              <a:buAutoNum type="arabicPeriod"/>
            </a:pPr>
            <a:r>
              <a:rPr lang="en-US" dirty="0"/>
              <a:t>Compute </a:t>
            </a:r>
            <a:r>
              <a:rPr lang="en-US" dirty="0" err="1"/>
              <a:t>homography</a:t>
            </a:r>
            <a:r>
              <a:rPr lang="en-US" dirty="0"/>
              <a:t> H (exact)</a:t>
            </a:r>
            <a:endParaRPr lang="en-US" dirty="0"/>
          </a:p>
          <a:p>
            <a:pPr marL="933450" lvl="1" indent="-533400" eaLnBrk="1" hangingPunct="1">
              <a:lnSpc>
                <a:spcPct val="150000"/>
              </a:lnSpc>
              <a:buFontTx/>
              <a:buAutoNum type="arabicPeriod"/>
            </a:pPr>
            <a:r>
              <a:rPr lang="en-US" dirty="0"/>
              <a:t>Compute </a:t>
            </a:r>
            <a:r>
              <a:rPr lang="en-US" i="1" dirty="0"/>
              <a:t>inliers</a:t>
            </a:r>
            <a:r>
              <a:rPr lang="en-US" dirty="0"/>
              <a:t> where  </a:t>
            </a:r>
            <a:r>
              <a:rPr lang="en-US" i="1" dirty="0">
                <a:latin typeface="Times New Roman" panose="02020603050405020304" pitchFamily="18" charset="0"/>
              </a:rPr>
              <a:t>SSD(p</a:t>
            </a:r>
            <a:r>
              <a:rPr lang="en-US" i="1" baseline="-25000" dirty="0">
                <a:latin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</a:rPr>
              <a:t>’, </a:t>
            </a:r>
            <a:r>
              <a:rPr lang="en-US" b="1" i="1" dirty="0">
                <a:latin typeface="Times New Roman" panose="02020603050405020304" pitchFamily="18" charset="0"/>
              </a:rPr>
              <a:t>H</a:t>
            </a:r>
            <a:r>
              <a:rPr lang="en-US" i="1" dirty="0">
                <a:latin typeface="Times New Roman" panose="02020603050405020304" pitchFamily="18" charset="0"/>
              </a:rPr>
              <a:t> p</a:t>
            </a:r>
            <a:r>
              <a:rPr lang="en-US" i="1" baseline="-25000" dirty="0">
                <a:latin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</a:rPr>
              <a:t>)&lt; </a:t>
            </a:r>
            <a:r>
              <a:rPr lang="el-GR" i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endParaRPr lang="el-GR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33450" lvl="1" indent="-533400" eaLnBrk="1" hangingPunct="1">
              <a:lnSpc>
                <a:spcPct val="150000"/>
              </a:lnSpc>
              <a:buFontTx/>
              <a:buAutoNum type="arabicPeriod"/>
            </a:pPr>
            <a:r>
              <a:rPr lang="en-US" dirty="0"/>
              <a:t>Record the largest set of inliers so far</a:t>
            </a:r>
            <a:endParaRPr lang="en-US" dirty="0"/>
          </a:p>
          <a:p>
            <a:pPr marL="933450" lvl="1" indent="-533400" eaLnBrk="1" hangingPunct="1">
              <a:lnSpc>
                <a:spcPct val="150000"/>
              </a:lnSpc>
              <a:buFontTx/>
              <a:buAutoNum type="arabicPeriod"/>
            </a:pPr>
            <a:r>
              <a:rPr lang="en-US" dirty="0"/>
              <a:t>Re-compute least-squares H estimate on the largest set of the inliers</a:t>
            </a:r>
            <a:endParaRPr lang="en-US" dirty="0"/>
          </a:p>
        </p:txBody>
      </p:sp>
      <p:sp>
        <p:nvSpPr>
          <p:cNvPr id="1391620" name="Freeform 4"/>
          <p:cNvSpPr/>
          <p:nvPr/>
        </p:nvSpPr>
        <p:spPr bwMode="auto">
          <a:xfrm>
            <a:off x="685800" y="2394065"/>
            <a:ext cx="469900" cy="2100003"/>
          </a:xfrm>
          <a:custGeom>
            <a:avLst/>
            <a:gdLst>
              <a:gd name="T0" fmla="*/ 2147483647 w 296"/>
              <a:gd name="T1" fmla="*/ 2147483647 h 1296"/>
              <a:gd name="T2" fmla="*/ 2147483647 w 296"/>
              <a:gd name="T3" fmla="*/ 2147483647 h 1296"/>
              <a:gd name="T4" fmla="*/ 2147483647 w 296"/>
              <a:gd name="T5" fmla="*/ 0 h 1296"/>
              <a:gd name="T6" fmla="*/ 0 60000 65536"/>
              <a:gd name="T7" fmla="*/ 0 60000 65536"/>
              <a:gd name="T8" fmla="*/ 0 60000 65536"/>
              <a:gd name="T9" fmla="*/ 0 w 296"/>
              <a:gd name="T10" fmla="*/ 0 h 1296"/>
              <a:gd name="T11" fmla="*/ 296 w 296"/>
              <a:gd name="T12" fmla="*/ 1296 h 129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96" h="1296">
                <a:moveTo>
                  <a:pt x="248" y="1296"/>
                </a:moveTo>
                <a:cubicBezTo>
                  <a:pt x="124" y="972"/>
                  <a:pt x="0" y="648"/>
                  <a:pt x="8" y="432"/>
                </a:cubicBezTo>
                <a:cubicBezTo>
                  <a:pt x="16" y="216"/>
                  <a:pt x="248" y="72"/>
                  <a:pt x="296" y="0"/>
                </a:cubicBezTo>
              </a:path>
            </a:pathLst>
          </a:custGeom>
          <a:noFill/>
          <a:ln w="25400">
            <a:solidFill>
              <a:schemeClr val="accent1"/>
            </a:solidFill>
            <a:round/>
            <a:tailEnd type="stealth" w="lg" len="lg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727469" y="2485505"/>
            <a:ext cx="1571105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3333404" y="4001192"/>
            <a:ext cx="764771" cy="0"/>
          </a:xfrm>
          <a:prstGeom prst="line">
            <a:avLst/>
          </a:prstGeom>
          <a:ln w="317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305695" y="3247505"/>
            <a:ext cx="1923010" cy="0"/>
          </a:xfrm>
          <a:prstGeom prst="line">
            <a:avLst/>
          </a:prstGeom>
          <a:ln w="31750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6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1619" grpId="0" build="p"/>
      <p:bldP spid="139162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ea typeface="PMingLiU" charset="-120"/>
                <a:cs typeface="PMingLiU" charset="-120"/>
              </a:rPr>
              <a:t>RANSAC in general</a:t>
            </a:r>
            <a:endParaRPr lang="en-US" altLang="zh-TW" sz="3200">
              <a:ea typeface="PMingLiU" charset="-120"/>
              <a:cs typeface="PMingLiU" charset="-120"/>
            </a:endParaRP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TW">
                <a:ea typeface="PMingLiU" charset="-120"/>
                <a:cs typeface="PMingLiU" charset="-120"/>
              </a:rPr>
              <a:t>RANSAC = Random Sample Consensus</a:t>
            </a:r>
            <a:endParaRPr lang="en-US" altLang="zh-TW">
              <a:ea typeface="PMingLiU" charset="-120"/>
              <a:cs typeface="PMingLiU" charset="-120"/>
            </a:endParaRPr>
          </a:p>
          <a:p>
            <a:pPr eaLnBrk="1" hangingPunct="1"/>
            <a:r>
              <a:rPr lang="en-US" altLang="zh-TW">
                <a:ea typeface="PMingLiU" charset="-120"/>
                <a:cs typeface="PMingLiU" charset="-120"/>
              </a:rPr>
              <a:t>an algorithm for robust fitting of models in the presence of many data outliers</a:t>
            </a:r>
            <a:endParaRPr lang="en-US" altLang="zh-TW">
              <a:ea typeface="PMingLiU" charset="-120"/>
              <a:cs typeface="PMingLiU" charset="-120"/>
            </a:endParaRPr>
          </a:p>
          <a:p>
            <a:pPr eaLnBrk="1" hangingPunct="1"/>
            <a:r>
              <a:rPr lang="en-US" altLang="zh-TW">
                <a:ea typeface="PMingLiU" charset="-120"/>
                <a:cs typeface="PMingLiU" charset="-120"/>
              </a:rPr>
              <a:t>Compare to robust statistics</a:t>
            </a:r>
            <a:endParaRPr lang="en-US" altLang="zh-TW">
              <a:ea typeface="PMingLiU" charset="-120"/>
              <a:cs typeface="PMingLiU" charset="-120"/>
            </a:endParaRPr>
          </a:p>
          <a:p>
            <a:pPr eaLnBrk="1" hangingPunct="1"/>
            <a:endParaRPr lang="en-US" altLang="zh-TW">
              <a:ea typeface="PMingLiU" charset="-120"/>
              <a:cs typeface="PMingLiU" charset="-120"/>
            </a:endParaRPr>
          </a:p>
          <a:p>
            <a:pPr eaLnBrk="1" hangingPunct="1"/>
            <a:r>
              <a:rPr lang="en-US" altLang="zh-TW">
                <a:ea typeface="PMingLiU" charset="-120"/>
                <a:cs typeface="PMingLiU" charset="-120"/>
              </a:rPr>
              <a:t>Given </a:t>
            </a:r>
            <a:r>
              <a:rPr lang="en-US" altLang="zh-TW" i="1">
                <a:latin typeface="Times New Roman" panose="02020603050405020304" pitchFamily="18" charset="0"/>
                <a:ea typeface="PMingLiU" charset="-120"/>
                <a:cs typeface="PMingLiU" charset="-120"/>
              </a:rPr>
              <a:t>N</a:t>
            </a:r>
            <a:r>
              <a:rPr lang="en-US" altLang="zh-TW">
                <a:ea typeface="PMingLiU" charset="-120"/>
                <a:cs typeface="PMingLiU" charset="-120"/>
              </a:rPr>
              <a:t> data points </a:t>
            </a:r>
            <a:r>
              <a:rPr lang="en-US" altLang="zh-TW" i="1">
                <a:latin typeface="Times New Roman" panose="02020603050405020304" pitchFamily="18" charset="0"/>
                <a:ea typeface="PMingLiU" charset="-120"/>
                <a:cs typeface="PMingLiU" charset="-120"/>
              </a:rPr>
              <a:t>x</a:t>
            </a:r>
            <a:r>
              <a:rPr lang="en-US" altLang="zh-TW" i="1" baseline="-25000">
                <a:latin typeface="Times New Roman" panose="02020603050405020304" pitchFamily="18" charset="0"/>
                <a:ea typeface="PMingLiU" charset="-120"/>
                <a:cs typeface="PMingLiU" charset="-120"/>
              </a:rPr>
              <a:t>i</a:t>
            </a:r>
            <a:r>
              <a:rPr lang="en-US" altLang="zh-TW">
                <a:ea typeface="PMingLiU" charset="-120"/>
                <a:cs typeface="PMingLiU" charset="-120"/>
              </a:rPr>
              <a:t>, assume that mjority of them are generated from a model with parameters </a:t>
            </a:r>
            <a:r>
              <a:rPr lang="en-US" altLang="zh-TW">
                <a:latin typeface="Times New Roman" panose="02020603050405020304" pitchFamily="18" charset="0"/>
                <a:ea typeface="PMingLiU" charset="-120"/>
                <a:cs typeface="PMingLiU" charset="-120"/>
                <a:sym typeface="Symbol" panose="05050102010706020507" pitchFamily="18" charset="2"/>
              </a:rPr>
              <a:t></a:t>
            </a:r>
            <a:r>
              <a:rPr lang="en-US" altLang="zh-TW">
                <a:ea typeface="PMingLiU" charset="-120"/>
                <a:cs typeface="PMingLiU" charset="-120"/>
              </a:rPr>
              <a:t>, try to recover </a:t>
            </a:r>
            <a:r>
              <a:rPr lang="en-US" altLang="zh-TW">
                <a:latin typeface="Times New Roman" panose="02020603050405020304" pitchFamily="18" charset="0"/>
                <a:ea typeface="PMingLiU" charset="-120"/>
                <a:cs typeface="PMingLiU" charset="-120"/>
                <a:sym typeface="Symbol" panose="05050102010706020507" pitchFamily="18" charset="2"/>
              </a:rPr>
              <a:t></a:t>
            </a:r>
            <a:r>
              <a:rPr lang="en-US" altLang="zh-TW">
                <a:ea typeface="PMingLiU" charset="-120"/>
                <a:cs typeface="PMingLiU" charset="-120"/>
              </a:rPr>
              <a:t>.</a:t>
            </a:r>
            <a:endParaRPr lang="en-US" altLang="zh-TW">
              <a:ea typeface="PMingLiU" charset="-120"/>
              <a:cs typeface="PMingLiU" charset="-120"/>
            </a:endParaRPr>
          </a:p>
          <a:p>
            <a:pPr eaLnBrk="1" hangingPunct="1"/>
            <a:endParaRPr lang="en-US" altLang="zh-TW">
              <a:ea typeface="PMingLiU" charset="-120"/>
              <a:cs typeface="PMingLiU" charset="-120"/>
            </a:endParaRPr>
          </a:p>
          <a:p>
            <a:pPr eaLnBrk="1" hangingPunct="1"/>
            <a:endParaRPr lang="en-US" altLang="zh-TW">
              <a:ea typeface="PMingLiU" charset="-120"/>
              <a:cs typeface="PMingLiU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ea typeface="PMingLiU" charset="-120"/>
                <a:cs typeface="PMingLiU" charset="-120"/>
              </a:rPr>
              <a:t>RANSAC algorithm</a:t>
            </a:r>
            <a:endParaRPr lang="en-US" altLang="zh-TW" sz="3200">
              <a:ea typeface="PMingLiU" charset="-120"/>
              <a:cs typeface="PMingLiU" charset="-120"/>
            </a:endParaRP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zh-TW">
                <a:ea typeface="PMingLiU" charset="-120"/>
                <a:cs typeface="PMingLiU" charset="-120"/>
              </a:rPr>
              <a:t>Run </a:t>
            </a:r>
            <a:r>
              <a:rPr lang="en-US" altLang="zh-TW" i="1">
                <a:latin typeface="Times New Roman" panose="02020603050405020304" pitchFamily="18" charset="0"/>
                <a:ea typeface="PMingLiU" charset="-120"/>
                <a:cs typeface="PMingLiU" charset="-120"/>
              </a:rPr>
              <a:t>k</a:t>
            </a:r>
            <a:r>
              <a:rPr lang="en-US" altLang="zh-TW">
                <a:ea typeface="PMingLiU" charset="-120"/>
                <a:cs typeface="PMingLiU" charset="-120"/>
              </a:rPr>
              <a:t> times:</a:t>
            </a:r>
            <a:endParaRPr lang="en-US" altLang="zh-TW">
              <a:ea typeface="PMingLiU" charset="-120"/>
              <a:cs typeface="PMingLiU" charset="-120"/>
            </a:endParaRPr>
          </a:p>
          <a:p>
            <a:pPr eaLnBrk="1" hangingPunct="1">
              <a:buFontTx/>
              <a:buNone/>
            </a:pPr>
            <a:r>
              <a:rPr lang="en-US" altLang="zh-TW">
                <a:ea typeface="PMingLiU" charset="-120"/>
                <a:cs typeface="PMingLiU" charset="-120"/>
              </a:rPr>
              <a:t>    (1) draw </a:t>
            </a:r>
            <a:r>
              <a:rPr lang="en-US" altLang="zh-TW" i="1">
                <a:latin typeface="Times New Roman" panose="02020603050405020304" pitchFamily="18" charset="0"/>
                <a:ea typeface="PMingLiU" charset="-120"/>
                <a:cs typeface="PMingLiU" charset="-120"/>
              </a:rPr>
              <a:t>n</a:t>
            </a:r>
            <a:r>
              <a:rPr lang="en-US" altLang="zh-TW">
                <a:ea typeface="PMingLiU" charset="-120"/>
                <a:cs typeface="PMingLiU" charset="-120"/>
              </a:rPr>
              <a:t> samples randomly</a:t>
            </a:r>
            <a:endParaRPr lang="en-US" altLang="zh-TW">
              <a:ea typeface="PMingLiU" charset="-120"/>
              <a:cs typeface="PMingLiU" charset="-120"/>
            </a:endParaRPr>
          </a:p>
          <a:p>
            <a:pPr eaLnBrk="1" hangingPunct="1">
              <a:buFontTx/>
              <a:buNone/>
            </a:pPr>
            <a:r>
              <a:rPr lang="en-US" altLang="zh-TW">
                <a:ea typeface="PMingLiU" charset="-120"/>
                <a:cs typeface="PMingLiU" charset="-120"/>
              </a:rPr>
              <a:t>    (2) fit parameters </a:t>
            </a:r>
            <a:r>
              <a:rPr lang="en-US" altLang="zh-TW">
                <a:latin typeface="Times New Roman" panose="02020603050405020304" pitchFamily="18" charset="0"/>
                <a:ea typeface="PMingLiU" charset="-120"/>
                <a:cs typeface="PMingLiU" charset="-120"/>
                <a:sym typeface="Symbol" panose="05050102010706020507" pitchFamily="18" charset="2"/>
              </a:rPr>
              <a:t></a:t>
            </a:r>
            <a:r>
              <a:rPr lang="en-US" altLang="zh-TW">
                <a:ea typeface="PMingLiU" charset="-120"/>
                <a:cs typeface="PMingLiU" charset="-120"/>
              </a:rPr>
              <a:t> with these </a:t>
            </a:r>
            <a:r>
              <a:rPr lang="en-US" altLang="zh-TW" i="1">
                <a:latin typeface="Times New Roman" panose="02020603050405020304" pitchFamily="18" charset="0"/>
                <a:ea typeface="PMingLiU" charset="-120"/>
                <a:cs typeface="PMingLiU" charset="-120"/>
              </a:rPr>
              <a:t>n</a:t>
            </a:r>
            <a:r>
              <a:rPr lang="en-US" altLang="zh-TW">
                <a:ea typeface="PMingLiU" charset="-120"/>
                <a:cs typeface="PMingLiU" charset="-120"/>
              </a:rPr>
              <a:t> samples</a:t>
            </a:r>
            <a:endParaRPr lang="en-US" altLang="zh-TW">
              <a:ea typeface="PMingLiU" charset="-120"/>
              <a:cs typeface="PMingLiU" charset="-120"/>
            </a:endParaRPr>
          </a:p>
          <a:p>
            <a:pPr eaLnBrk="1" hangingPunct="1">
              <a:buFontTx/>
              <a:buNone/>
            </a:pPr>
            <a:r>
              <a:rPr lang="en-US" altLang="zh-TW">
                <a:ea typeface="PMingLiU" charset="-120"/>
                <a:cs typeface="PMingLiU" charset="-120"/>
              </a:rPr>
              <a:t>    (3) for each of other </a:t>
            </a:r>
            <a:r>
              <a:rPr lang="en-US" altLang="zh-TW" i="1">
                <a:latin typeface="Times New Roman" panose="02020603050405020304" pitchFamily="18" charset="0"/>
                <a:ea typeface="PMingLiU" charset="-120"/>
                <a:cs typeface="PMingLiU" charset="-120"/>
              </a:rPr>
              <a:t>N-n</a:t>
            </a:r>
            <a:r>
              <a:rPr lang="en-US" altLang="zh-TW">
                <a:ea typeface="PMingLiU" charset="-120"/>
                <a:cs typeface="PMingLiU" charset="-120"/>
              </a:rPr>
              <a:t> points, calculate   </a:t>
            </a:r>
            <a:endParaRPr lang="en-US" altLang="zh-TW">
              <a:ea typeface="PMingLiU" charset="-120"/>
              <a:cs typeface="PMingLiU" charset="-120"/>
            </a:endParaRPr>
          </a:p>
          <a:p>
            <a:pPr eaLnBrk="1" hangingPunct="1">
              <a:buFontTx/>
              <a:buNone/>
            </a:pPr>
            <a:r>
              <a:rPr lang="en-US" altLang="zh-TW">
                <a:ea typeface="PMingLiU" charset="-120"/>
                <a:cs typeface="PMingLiU" charset="-120"/>
              </a:rPr>
              <a:t>         its distance to the fitted model, count the   </a:t>
            </a:r>
            <a:endParaRPr lang="en-US" altLang="zh-TW">
              <a:ea typeface="PMingLiU" charset="-120"/>
              <a:cs typeface="PMingLiU" charset="-120"/>
            </a:endParaRPr>
          </a:p>
          <a:p>
            <a:pPr eaLnBrk="1" hangingPunct="1">
              <a:buFontTx/>
              <a:buNone/>
            </a:pPr>
            <a:r>
              <a:rPr lang="en-US" altLang="zh-TW">
                <a:ea typeface="PMingLiU" charset="-120"/>
                <a:cs typeface="PMingLiU" charset="-120"/>
              </a:rPr>
              <a:t>         number of inlier points, </a:t>
            </a:r>
            <a:r>
              <a:rPr lang="en-US" altLang="zh-TW" i="1">
                <a:latin typeface="Times New Roman" panose="02020603050405020304" pitchFamily="18" charset="0"/>
                <a:ea typeface="PMingLiU" charset="-120"/>
                <a:cs typeface="PMingLiU" charset="-120"/>
              </a:rPr>
              <a:t>c</a:t>
            </a:r>
            <a:endParaRPr lang="en-US" altLang="zh-TW" i="1">
              <a:latin typeface="Times New Roman" panose="02020603050405020304" pitchFamily="18" charset="0"/>
              <a:ea typeface="PMingLiU" charset="-120"/>
              <a:cs typeface="PMingLiU" charset="-120"/>
            </a:endParaRPr>
          </a:p>
          <a:p>
            <a:pPr eaLnBrk="1" hangingPunct="1">
              <a:buFontTx/>
              <a:buNone/>
            </a:pPr>
            <a:r>
              <a:rPr lang="en-US" altLang="zh-TW">
                <a:ea typeface="PMingLiU" charset="-120"/>
                <a:cs typeface="PMingLiU" charset="-120"/>
              </a:rPr>
              <a:t>Output </a:t>
            </a:r>
            <a:r>
              <a:rPr lang="en-US" altLang="zh-TW">
                <a:latin typeface="Times New Roman" panose="02020603050405020304" pitchFamily="18" charset="0"/>
                <a:ea typeface="PMingLiU" charset="-120"/>
                <a:cs typeface="PMingLiU" charset="-120"/>
                <a:sym typeface="Symbol" panose="05050102010706020507" pitchFamily="18" charset="2"/>
              </a:rPr>
              <a:t></a:t>
            </a:r>
            <a:r>
              <a:rPr lang="en-US" altLang="zh-TW">
                <a:ea typeface="PMingLiU" charset="-120"/>
                <a:cs typeface="PMingLiU" charset="-120"/>
              </a:rPr>
              <a:t> with the largest </a:t>
            </a:r>
            <a:r>
              <a:rPr lang="en-US" altLang="zh-TW" i="1">
                <a:latin typeface="Times New Roman" panose="02020603050405020304" pitchFamily="18" charset="0"/>
                <a:ea typeface="PMingLiU" charset="-120"/>
                <a:cs typeface="PMingLiU" charset="-120"/>
              </a:rPr>
              <a:t>c</a:t>
            </a:r>
            <a:endParaRPr lang="en-US" altLang="zh-TW" i="1">
              <a:latin typeface="Times New Roman" panose="02020603050405020304" pitchFamily="18" charset="0"/>
              <a:ea typeface="PMingLiU" charset="-120"/>
              <a:cs typeface="PMingLiU" charset="-120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1116013" y="1247775"/>
            <a:ext cx="5000625" cy="719138"/>
            <a:chOff x="703" y="618"/>
            <a:chExt cx="3150" cy="453"/>
          </a:xfrm>
        </p:grpSpPr>
        <p:sp>
          <p:nvSpPr>
            <p:cNvPr id="45069" name="Oval 5"/>
            <p:cNvSpPr>
              <a:spLocks noChangeArrowheads="1"/>
            </p:cNvSpPr>
            <p:nvPr/>
          </p:nvSpPr>
          <p:spPr bwMode="auto">
            <a:xfrm>
              <a:off x="703" y="618"/>
              <a:ext cx="998" cy="45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070" name="Line 6"/>
            <p:cNvSpPr>
              <a:spLocks noChangeShapeType="1"/>
            </p:cNvSpPr>
            <p:nvPr/>
          </p:nvSpPr>
          <p:spPr bwMode="auto">
            <a:xfrm flipH="1">
              <a:off x="1701" y="845"/>
              <a:ext cx="54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071" name="Text Box 7"/>
            <p:cNvSpPr txBox="1">
              <a:spLocks noChangeArrowheads="1"/>
            </p:cNvSpPr>
            <p:nvPr/>
          </p:nvSpPr>
          <p:spPr bwMode="auto">
            <a:xfrm>
              <a:off x="2245" y="693"/>
              <a:ext cx="160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FF0000"/>
                  </a:solidFill>
                  <a:latin typeface="Trebuchet MS" panose="020B0603020202020204" charset="0"/>
                  <a:ea typeface="PMingLiU" charset="-120"/>
                  <a:cs typeface="PMingLiU" charset="-120"/>
                </a:rPr>
                <a:t>How many times?</a:t>
              </a:r>
              <a:endParaRPr lang="en-US" altLang="zh-TW" sz="2400">
                <a:solidFill>
                  <a:srgbClr val="FF0000"/>
                </a:solidFill>
                <a:latin typeface="Trebuchet MS" panose="020B0603020202020204" charset="0"/>
                <a:ea typeface="PMingLiU" charset="-120"/>
                <a:cs typeface="PMingLiU" charset="-120"/>
              </a:endParaRPr>
            </a:p>
          </p:txBody>
        </p:sp>
      </p:grpSp>
      <p:grpSp>
        <p:nvGrpSpPr>
          <p:cNvPr id="3" name="Group 8"/>
          <p:cNvGrpSpPr/>
          <p:nvPr/>
        </p:nvGrpSpPr>
        <p:grpSpPr bwMode="auto">
          <a:xfrm>
            <a:off x="2339975" y="1784350"/>
            <a:ext cx="6140450" cy="822325"/>
            <a:chOff x="1474" y="890"/>
            <a:chExt cx="3868" cy="518"/>
          </a:xfrm>
        </p:grpSpPr>
        <p:sp>
          <p:nvSpPr>
            <p:cNvPr id="45066" name="Oval 9"/>
            <p:cNvSpPr>
              <a:spLocks noChangeArrowheads="1"/>
            </p:cNvSpPr>
            <p:nvPr/>
          </p:nvSpPr>
          <p:spPr bwMode="auto">
            <a:xfrm>
              <a:off x="1474" y="935"/>
              <a:ext cx="1089" cy="4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067" name="Line 10"/>
            <p:cNvSpPr>
              <a:spLocks noChangeShapeType="1"/>
            </p:cNvSpPr>
            <p:nvPr/>
          </p:nvSpPr>
          <p:spPr bwMode="auto">
            <a:xfrm flipH="1">
              <a:off x="2562" y="1026"/>
              <a:ext cx="1225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068" name="Text Box 11"/>
            <p:cNvSpPr txBox="1">
              <a:spLocks noChangeArrowheads="1"/>
            </p:cNvSpPr>
            <p:nvPr/>
          </p:nvSpPr>
          <p:spPr bwMode="auto">
            <a:xfrm>
              <a:off x="3787" y="890"/>
              <a:ext cx="1555" cy="5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FF0000"/>
                  </a:solidFill>
                  <a:latin typeface="Trebuchet MS" panose="020B0603020202020204" charset="0"/>
                  <a:ea typeface="PMingLiU" charset="-120"/>
                  <a:cs typeface="PMingLiU" charset="-120"/>
                </a:rPr>
                <a:t>How big? </a:t>
              </a:r>
              <a:endParaRPr lang="en-US" altLang="zh-TW" sz="2400">
                <a:solidFill>
                  <a:srgbClr val="FF0000"/>
                </a:solidFill>
                <a:latin typeface="Trebuchet MS" panose="020B0603020202020204" charset="0"/>
                <a:ea typeface="PMingLiU" charset="-120"/>
                <a:cs typeface="PMingLiU" charset="-120"/>
              </a:endParaRPr>
            </a:p>
            <a:p>
              <a:pPr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FF0000"/>
                  </a:solidFill>
                  <a:latin typeface="Trebuchet MS" panose="020B0603020202020204" charset="0"/>
                  <a:ea typeface="PMingLiU" charset="-120"/>
                  <a:cs typeface="PMingLiU" charset="-120"/>
                </a:rPr>
                <a:t>Smaller is better</a:t>
              </a:r>
              <a:endParaRPr lang="en-US" altLang="zh-TW" sz="2400">
                <a:solidFill>
                  <a:srgbClr val="FF0000"/>
                </a:solidFill>
                <a:latin typeface="Trebuchet MS" panose="020B0603020202020204" charset="0"/>
                <a:ea typeface="PMingLiU" charset="-120"/>
                <a:cs typeface="PMingLiU" charset="-120"/>
              </a:endParaRPr>
            </a:p>
          </p:txBody>
        </p:sp>
      </p:grpSp>
      <p:grpSp>
        <p:nvGrpSpPr>
          <p:cNvPr id="4" name="Group 12"/>
          <p:cNvGrpSpPr/>
          <p:nvPr/>
        </p:nvGrpSpPr>
        <p:grpSpPr bwMode="auto">
          <a:xfrm>
            <a:off x="3203575" y="4148138"/>
            <a:ext cx="4459288" cy="2454275"/>
            <a:chOff x="2018" y="2205"/>
            <a:chExt cx="2809" cy="1546"/>
          </a:xfrm>
        </p:grpSpPr>
        <p:sp>
          <p:nvSpPr>
            <p:cNvPr id="45063" name="Oval 13"/>
            <p:cNvSpPr>
              <a:spLocks noChangeArrowheads="1"/>
            </p:cNvSpPr>
            <p:nvPr/>
          </p:nvSpPr>
          <p:spPr bwMode="auto">
            <a:xfrm>
              <a:off x="2018" y="2205"/>
              <a:ext cx="1316" cy="454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064" name="Line 14"/>
            <p:cNvSpPr>
              <a:spLocks noChangeShapeType="1"/>
            </p:cNvSpPr>
            <p:nvPr/>
          </p:nvSpPr>
          <p:spPr bwMode="auto">
            <a:xfrm flipH="1" flipV="1">
              <a:off x="3198" y="2568"/>
              <a:ext cx="453" cy="63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5065" name="Text Box 15"/>
            <p:cNvSpPr txBox="1">
              <a:spLocks noChangeArrowheads="1"/>
            </p:cNvSpPr>
            <p:nvPr/>
          </p:nvSpPr>
          <p:spPr bwMode="auto">
            <a:xfrm>
              <a:off x="2534" y="3233"/>
              <a:ext cx="2293" cy="5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FF0000"/>
                  </a:solidFill>
                  <a:latin typeface="Trebuchet MS" panose="020B0603020202020204" charset="0"/>
                  <a:ea typeface="PMingLiU" charset="-120"/>
                  <a:cs typeface="PMingLiU" charset="-120"/>
                </a:rPr>
                <a:t>How to define?</a:t>
              </a:r>
              <a:endParaRPr lang="en-US" altLang="zh-TW" sz="2400">
                <a:solidFill>
                  <a:srgbClr val="FF0000"/>
                </a:solidFill>
                <a:latin typeface="Trebuchet MS" panose="020B0603020202020204" charset="0"/>
                <a:ea typeface="PMingLiU" charset="-120"/>
                <a:cs typeface="PMingLiU" charset="-120"/>
              </a:endParaRPr>
            </a:p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FF0000"/>
                  </a:solidFill>
                  <a:latin typeface="Trebuchet MS" panose="020B0603020202020204" charset="0"/>
                  <a:ea typeface="PMingLiU" charset="-120"/>
                  <a:cs typeface="PMingLiU" charset="-120"/>
                </a:rPr>
                <a:t>Depends on the problem.</a:t>
              </a:r>
              <a:endParaRPr lang="en-US" altLang="zh-TW" sz="2400">
                <a:solidFill>
                  <a:srgbClr val="FF0000"/>
                </a:solidFill>
                <a:latin typeface="Trebuchet MS" panose="020B0603020202020204" charset="0"/>
                <a:ea typeface="PMingLiU" charset="-120"/>
                <a:cs typeface="PMingLiU" charset="-12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z="3200">
                <a:ea typeface="PMingLiU" charset="-120"/>
                <a:cs typeface="PMingLiU" charset="-120"/>
              </a:rPr>
              <a:t>How to determine k</a:t>
            </a:r>
            <a:endParaRPr lang="en-US" altLang="zh-TW" sz="3200">
              <a:ea typeface="PMingLiU" charset="-120"/>
              <a:cs typeface="PMingLiU" charset="-120"/>
            </a:endParaRPr>
          </a:p>
        </p:txBody>
      </p:sp>
      <p:sp>
        <p:nvSpPr>
          <p:cNvPr id="4710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2250" y="882650"/>
            <a:ext cx="8255000" cy="1443038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i="1">
                <a:latin typeface="Times New Roman" panose="02020603050405020304" pitchFamily="18" charset="0"/>
                <a:ea typeface="PMingLiU" charset="-120"/>
                <a:cs typeface="PMingLiU" charset="-120"/>
              </a:rPr>
              <a:t>n</a:t>
            </a:r>
            <a:r>
              <a:rPr lang="en-US" altLang="zh-TW" sz="2800">
                <a:latin typeface="Times New Roman" panose="02020603050405020304" pitchFamily="18" charset="0"/>
                <a:ea typeface="PMingLiU" charset="-120"/>
                <a:cs typeface="PMingLiU" charset="-120"/>
              </a:rPr>
              <a:t>: number of samples drawn each iteration</a:t>
            </a:r>
            <a:endParaRPr lang="en-US" altLang="zh-TW" sz="2800" i="1">
              <a:latin typeface="Times New Roman" panose="02020603050405020304" pitchFamily="18" charset="0"/>
              <a:ea typeface="PMingLiU" charset="-120"/>
              <a:cs typeface="PMingLiU" charset="-12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i="1">
                <a:latin typeface="Times New Roman" panose="02020603050405020304" pitchFamily="18" charset="0"/>
                <a:ea typeface="PMingLiU" charset="-120"/>
                <a:cs typeface="PMingLiU" charset="-120"/>
              </a:rPr>
              <a:t>p</a:t>
            </a:r>
            <a:r>
              <a:rPr lang="en-US" altLang="zh-TW" sz="2800">
                <a:ea typeface="PMingLiU" charset="-120"/>
                <a:cs typeface="PMingLiU" charset="-120"/>
              </a:rPr>
              <a:t>: probability of real inliers</a:t>
            </a:r>
            <a:endParaRPr lang="en-US" altLang="zh-TW" sz="2800">
              <a:ea typeface="PMingLiU" charset="-120"/>
              <a:cs typeface="PMingLiU" charset="-12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TW" sz="2800" i="1">
                <a:latin typeface="Times New Roman" panose="02020603050405020304" pitchFamily="18" charset="0"/>
                <a:ea typeface="PMingLiU" charset="-120"/>
                <a:cs typeface="PMingLiU" charset="-120"/>
              </a:rPr>
              <a:t>P</a:t>
            </a:r>
            <a:r>
              <a:rPr lang="en-US" altLang="zh-TW" sz="2800">
                <a:ea typeface="PMingLiU" charset="-120"/>
                <a:cs typeface="PMingLiU" charset="-120"/>
              </a:rPr>
              <a:t>: probability of at least 1 success after k trials</a:t>
            </a:r>
            <a:endParaRPr lang="en-US" altLang="zh-TW" sz="2800">
              <a:ea typeface="PMingLiU" charset="-120"/>
              <a:cs typeface="PMingLiU" charset="-12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2800">
              <a:ea typeface="PMingLiU" charset="-120"/>
              <a:cs typeface="PMingLiU" charset="-12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TW" sz="2800">
              <a:ea typeface="PMingLiU" charset="-120"/>
              <a:cs typeface="PMingLiU" charset="-120"/>
            </a:endParaRPr>
          </a:p>
        </p:txBody>
      </p:sp>
      <p:graphicFrame>
        <p:nvGraphicFramePr>
          <p:cNvPr id="1371140" name="Object 4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911350" y="2105025"/>
          <a:ext cx="40449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6" name="方程式" r:id="rId1" imgW="990600" imgH="228600" progId="Equation.3">
                  <p:embed/>
                </p:oleObj>
              </mc:Choice>
              <mc:Fallback>
                <p:oleObj name="方程式" r:id="rId1" imgW="9906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1350" y="2105025"/>
                        <a:ext cx="4044950" cy="73342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5"/>
          <p:cNvGrpSpPr/>
          <p:nvPr/>
        </p:nvGrpSpPr>
        <p:grpSpPr bwMode="auto">
          <a:xfrm>
            <a:off x="4649788" y="2852738"/>
            <a:ext cx="3435350" cy="576262"/>
            <a:chOff x="3288" y="2069"/>
            <a:chExt cx="2164" cy="363"/>
          </a:xfrm>
        </p:grpSpPr>
        <p:sp>
          <p:nvSpPr>
            <p:cNvPr id="47140" name="AutoShape 6"/>
            <p:cNvSpPr/>
            <p:nvPr/>
          </p:nvSpPr>
          <p:spPr bwMode="auto">
            <a:xfrm rot="-5400000">
              <a:off x="3447" y="1910"/>
              <a:ext cx="113" cy="431"/>
            </a:xfrm>
            <a:prstGeom prst="leftBrace">
              <a:avLst>
                <a:gd name="adj1" fmla="val 31785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41" name="Text Box 7"/>
            <p:cNvSpPr txBox="1">
              <a:spLocks noChangeArrowheads="1"/>
            </p:cNvSpPr>
            <p:nvPr/>
          </p:nvSpPr>
          <p:spPr bwMode="auto">
            <a:xfrm>
              <a:off x="3288" y="2144"/>
              <a:ext cx="2164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FF0000"/>
                  </a:solidFill>
                  <a:latin typeface="Trebuchet MS" panose="020B0603020202020204" charset="0"/>
                  <a:ea typeface="PMingLiU" charset="-120"/>
                  <a:cs typeface="PMingLiU" charset="-120"/>
                </a:rPr>
                <a:t>n samples are all inliers</a:t>
              </a:r>
              <a:endParaRPr lang="en-US" altLang="zh-TW" sz="2400">
                <a:solidFill>
                  <a:srgbClr val="FF0000"/>
                </a:solidFill>
                <a:latin typeface="Trebuchet MS" panose="020B0603020202020204" charset="0"/>
                <a:ea typeface="PMingLiU" charset="-120"/>
                <a:cs typeface="PMingLiU" charset="-120"/>
              </a:endParaRPr>
            </a:p>
          </p:txBody>
        </p:sp>
      </p:grpSp>
      <p:grpSp>
        <p:nvGrpSpPr>
          <p:cNvPr id="3" name="Group 8"/>
          <p:cNvGrpSpPr/>
          <p:nvPr/>
        </p:nvGrpSpPr>
        <p:grpSpPr bwMode="auto">
          <a:xfrm>
            <a:off x="4073525" y="3403600"/>
            <a:ext cx="1441450" cy="601663"/>
            <a:chOff x="2925" y="2568"/>
            <a:chExt cx="908" cy="379"/>
          </a:xfrm>
        </p:grpSpPr>
        <p:sp>
          <p:nvSpPr>
            <p:cNvPr id="47138" name="AutoShape 9"/>
            <p:cNvSpPr/>
            <p:nvPr/>
          </p:nvSpPr>
          <p:spPr bwMode="auto">
            <a:xfrm rot="-5400000">
              <a:off x="3334" y="2159"/>
              <a:ext cx="90" cy="908"/>
            </a:xfrm>
            <a:prstGeom prst="leftBrace">
              <a:avLst>
                <a:gd name="adj1" fmla="val 84074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39" name="Text Box 10"/>
            <p:cNvSpPr txBox="1">
              <a:spLocks noChangeArrowheads="1"/>
            </p:cNvSpPr>
            <p:nvPr/>
          </p:nvSpPr>
          <p:spPr bwMode="auto">
            <a:xfrm>
              <a:off x="2989" y="2659"/>
              <a:ext cx="844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FF0000"/>
                  </a:solidFill>
                  <a:latin typeface="Trebuchet MS" panose="020B0603020202020204" charset="0"/>
                  <a:ea typeface="PMingLiU" charset="-120"/>
                  <a:cs typeface="PMingLiU" charset="-120"/>
                </a:rPr>
                <a:t>a failure</a:t>
              </a:r>
              <a:endParaRPr lang="en-US" altLang="zh-TW" sz="2400">
                <a:solidFill>
                  <a:srgbClr val="FF0000"/>
                </a:solidFill>
                <a:latin typeface="Trebuchet MS" panose="020B0603020202020204" charset="0"/>
                <a:ea typeface="PMingLiU" charset="-120"/>
                <a:cs typeface="PMingLiU" charset="-120"/>
              </a:endParaRPr>
            </a:p>
          </p:txBody>
        </p:sp>
      </p:grpSp>
      <p:grpSp>
        <p:nvGrpSpPr>
          <p:cNvPr id="4" name="Group 11"/>
          <p:cNvGrpSpPr/>
          <p:nvPr/>
        </p:nvGrpSpPr>
        <p:grpSpPr bwMode="auto">
          <a:xfrm>
            <a:off x="3641725" y="3932238"/>
            <a:ext cx="2898775" cy="673100"/>
            <a:chOff x="2653" y="3022"/>
            <a:chExt cx="1826" cy="424"/>
          </a:xfrm>
        </p:grpSpPr>
        <p:sp>
          <p:nvSpPr>
            <p:cNvPr id="47136" name="AutoShape 12"/>
            <p:cNvSpPr/>
            <p:nvPr/>
          </p:nvSpPr>
          <p:spPr bwMode="auto">
            <a:xfrm rot="-5400000">
              <a:off x="3357" y="2409"/>
              <a:ext cx="136" cy="1361"/>
            </a:xfrm>
            <a:prstGeom prst="leftBrace">
              <a:avLst>
                <a:gd name="adj1" fmla="val 83395"/>
                <a:gd name="adj2" fmla="val 50000"/>
              </a:avLst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srgbClr val="00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7137" name="Text Box 13"/>
            <p:cNvSpPr txBox="1">
              <a:spLocks noChangeArrowheads="1"/>
            </p:cNvSpPr>
            <p:nvPr/>
          </p:nvSpPr>
          <p:spPr bwMode="auto">
            <a:xfrm>
              <a:off x="2653" y="3158"/>
              <a:ext cx="1826" cy="288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914400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TW" sz="2400">
                  <a:solidFill>
                    <a:srgbClr val="FF0000"/>
                  </a:solidFill>
                  <a:latin typeface="Trebuchet MS" panose="020B0603020202020204" charset="0"/>
                  <a:ea typeface="PMingLiU" charset="-120"/>
                  <a:cs typeface="PMingLiU" charset="-120"/>
                </a:rPr>
                <a:t>failure after k trials</a:t>
              </a:r>
              <a:endParaRPr lang="en-US" altLang="zh-TW" sz="2400">
                <a:solidFill>
                  <a:srgbClr val="FF0000"/>
                </a:solidFill>
                <a:latin typeface="Trebuchet MS" panose="020B0603020202020204" charset="0"/>
                <a:ea typeface="PMingLiU" charset="-120"/>
                <a:cs typeface="PMingLiU" charset="-120"/>
              </a:endParaRPr>
            </a:p>
          </p:txBody>
        </p:sp>
      </p:grpSp>
      <p:graphicFrame>
        <p:nvGraphicFramePr>
          <p:cNvPr id="1371150" name="Object 14"/>
          <p:cNvGraphicFramePr>
            <a:graphicFrameLocks noChangeAspect="1"/>
          </p:cNvGraphicFramePr>
          <p:nvPr/>
        </p:nvGraphicFramePr>
        <p:xfrm>
          <a:off x="468313" y="4941888"/>
          <a:ext cx="2951162" cy="129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87" name="Equation" r:id="rId3" imgW="951865" imgH="419100" progId="Equation.3">
                  <p:embed/>
                </p:oleObj>
              </mc:Choice>
              <mc:Fallback>
                <p:oleObj name="Equation" r:id="rId3" imgW="951865" imgH="4191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941888"/>
                        <a:ext cx="2951162" cy="1298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1151" name="Group 15"/>
          <p:cNvGraphicFramePr>
            <a:graphicFrameLocks noGrp="1"/>
          </p:cNvGraphicFramePr>
          <p:nvPr>
            <p:ph sz="quarter" idx="3"/>
          </p:nvPr>
        </p:nvGraphicFramePr>
        <p:xfrm>
          <a:off x="5940425" y="4652963"/>
          <a:ext cx="2305050" cy="2072640"/>
        </p:xfrm>
        <a:graphic>
          <a:graphicData uri="http://schemas.openxmlformats.org/drawingml/2006/table">
            <a:tbl>
              <a:tblPr/>
              <a:tblGrid>
                <a:gridCol w="576263"/>
                <a:gridCol w="863600"/>
                <a:gridCol w="865187"/>
              </a:tblGrid>
              <a:tr h="509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charset="-120"/>
                        </a:rPr>
                        <a:t>n</a:t>
                      </a:r>
                      <a:endParaRPr kumimoji="0" lang="en-US" altLang="zh-TW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charset="-120"/>
                        </a:rPr>
                        <a:t>p</a:t>
                      </a:r>
                      <a:endParaRPr kumimoji="0" lang="en-US" altLang="zh-TW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PMingLiU" charset="-120"/>
                        </a:rPr>
                        <a:t>k</a:t>
                      </a:r>
                      <a:endParaRPr kumimoji="0" lang="en-US" altLang="zh-TW" sz="2800" b="0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PMingLiU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charset="-120"/>
                        </a:rPr>
                        <a:t>3</a:t>
                      </a:r>
                      <a:endParaRPr kumimoji="0" lang="en-US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charset="-120"/>
                        </a:rPr>
                        <a:t>0.5</a:t>
                      </a:r>
                      <a:endParaRPr kumimoji="0" lang="en-US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charset="-120"/>
                        </a:rPr>
                        <a:t>35</a:t>
                      </a:r>
                      <a:endParaRPr kumimoji="0" lang="en-US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charset="-120"/>
                        </a:rPr>
                        <a:t>6</a:t>
                      </a:r>
                      <a:endParaRPr kumimoji="0" lang="en-US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charset="-120"/>
                        </a:rPr>
                        <a:t>0.6</a:t>
                      </a:r>
                      <a:endParaRPr kumimoji="0" lang="en-US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charset="-120"/>
                        </a:rPr>
                        <a:t>97</a:t>
                      </a:r>
                      <a:endParaRPr kumimoji="0" lang="en-US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1488"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charset="-120"/>
                        </a:rPr>
                        <a:t>6</a:t>
                      </a:r>
                      <a:endParaRPr kumimoji="0" lang="en-US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charset="-12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charset="-120"/>
                        </a:rPr>
                        <a:t>0.5</a:t>
                      </a:r>
                      <a:endParaRPr kumimoji="0" lang="en-US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TW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PMingLiU" charset="-120"/>
                        </a:rPr>
                        <a:t>293</a:t>
                      </a:r>
                      <a:endParaRPr kumimoji="0" lang="en-US" altLang="zh-TW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PMingLiU" charset="-12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71173" name="Text Box 37"/>
          <p:cNvSpPr txBox="1">
            <a:spLocks noChangeArrowheads="1"/>
          </p:cNvSpPr>
          <p:nvPr/>
        </p:nvSpPr>
        <p:spPr bwMode="auto">
          <a:xfrm>
            <a:off x="4067175" y="5300663"/>
            <a:ext cx="1597025" cy="457200"/>
          </a:xfrm>
          <a:prstGeom prst="rect">
            <a:avLst/>
          </a:prstGeom>
          <a:noFill/>
          <a:ln w="38100">
            <a:noFill/>
            <a:miter lim="800000"/>
          </a:ln>
        </p:spPr>
        <p:txBody>
          <a:bodyPr wrap="none">
            <a:spAutoFit/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TW" sz="2400">
                <a:solidFill>
                  <a:srgbClr val="000000"/>
                </a:solidFill>
                <a:latin typeface="Trebuchet MS" panose="020B0603020202020204" charset="0"/>
                <a:ea typeface="PMingLiU" charset="-120"/>
                <a:cs typeface="PMingLiU" charset="-120"/>
              </a:rPr>
              <a:t>for </a:t>
            </a:r>
            <a:r>
              <a:rPr lang="en-US" altLang="zh-TW" sz="2400" i="1">
                <a:solidFill>
                  <a:srgbClr val="000000"/>
                </a:solidFill>
                <a:latin typeface="Times New Roman" panose="02020603050405020304" pitchFamily="18" charset="0"/>
                <a:ea typeface="PMingLiU" charset="-120"/>
                <a:cs typeface="PMingLiU" charset="-120"/>
              </a:rPr>
              <a:t>P=0.99</a:t>
            </a:r>
            <a:endParaRPr lang="en-US" altLang="zh-TW" sz="2400" i="1">
              <a:solidFill>
                <a:srgbClr val="000000"/>
              </a:solidFill>
              <a:latin typeface="Times New Roman" panose="02020603050405020304" pitchFamily="18" charset="0"/>
              <a:ea typeface="PMingLiU" charset="-120"/>
              <a:cs typeface="PMingLiU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7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7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7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117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95288" y="2565400"/>
            <a:ext cx="8353425" cy="1470025"/>
          </a:xfrm>
        </p:spPr>
        <p:txBody>
          <a:bodyPr/>
          <a:lstStyle/>
          <a:p>
            <a:pPr algn="ctr" eaLnBrk="1" hangingPunct="1"/>
            <a:r>
              <a:rPr lang="en-US" altLang="zh-TW" dirty="0" smtClean="0">
                <a:ea typeface="PMingLiU" charset="-120"/>
                <a:cs typeface="PMingLiU" charset="-120"/>
              </a:rPr>
              <a:t>Application </a:t>
            </a:r>
            <a:r>
              <a:rPr lang="en-US" altLang="zh-TW" dirty="0">
                <a:ea typeface="PMingLiU" charset="-120"/>
                <a:cs typeface="PMingLiU" charset="-120"/>
              </a:rPr>
              <a:t>for Automatic image stitching</a:t>
            </a:r>
            <a:endParaRPr lang="en-US" altLang="zh-TW" sz="2800" i="1" dirty="0">
              <a:ea typeface="PMingLiU" charset="-120"/>
              <a:cs typeface="PMingLiU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SIFT2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3924300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 descr="SIF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4300"/>
            <a:ext cx="3675063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0" name="Picture 4" descr="imag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41" name="Picture 5" descr="imag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RANSAC for Homography</a:t>
            </a:r>
            <a:endParaRPr lang="en-US" altLang="zh-CN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image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 descr="imag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RANSAC for Homography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66565" name="Picture 5" descr="matches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921125"/>
            <a:ext cx="3675063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6" descr="matches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921125"/>
            <a:ext cx="36750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425450"/>
            <a:ext cx="7620000" cy="1219200"/>
          </a:xfrm>
        </p:spPr>
        <p:txBody>
          <a:bodyPr/>
          <a:lstStyle/>
          <a:p>
            <a:pPr eaLnBrk="1" hangingPunct="1"/>
            <a:r>
              <a:rPr lang="en-US" altLang="zh-CN" smtClean="0">
                <a:ea typeface="宋体" panose="02010600030101010101" pitchFamily="2" charset="-122"/>
              </a:rPr>
              <a:t>Why Panoramas ?	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79600"/>
            <a:ext cx="8305800" cy="4826000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altLang="zh-CN" sz="3200" smtClean="0">
                <a:ea typeface="宋体" panose="02010600030101010101" pitchFamily="2" charset="-122"/>
              </a:rPr>
              <a:t>Virtual reality: a sense of being there</a:t>
            </a:r>
            <a:endParaRPr lang="en-US" altLang="zh-CN" sz="32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800" smtClean="0">
              <a:ea typeface="宋体" panose="02010600030101010101" pitchFamily="2" charset="-122"/>
            </a:endParaRPr>
          </a:p>
          <a:p>
            <a:pPr lvl="1" eaLnBrk="1" hangingPunct="1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2800" smtClean="0">
                <a:ea typeface="宋体" panose="02010600030101010101" pitchFamily="2" charset="-122"/>
                <a:hlinkClick r:id="rId1" action="ppaction://hlinkfile"/>
              </a:rPr>
              <a:t>Demo: Quicktime VR </a:t>
            </a:r>
            <a:r>
              <a:rPr lang="en-US" altLang="zh-CN" sz="2800" smtClean="0">
                <a:ea typeface="宋体" panose="02010600030101010101" pitchFamily="2" charset="-122"/>
              </a:rPr>
              <a:t> [Chen &amp; Williams 95]</a:t>
            </a:r>
            <a:endParaRPr lang="en-US" altLang="zh-CN" sz="2800" smtClean="0">
              <a:ea typeface="宋体" panose="02010600030101010101" pitchFamily="2" charset="-122"/>
            </a:endParaRPr>
          </a:p>
        </p:txBody>
      </p:sp>
      <p:pic>
        <p:nvPicPr>
          <p:cNvPr id="8196" name="Picture 4" descr="qt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590800"/>
            <a:ext cx="4724400" cy="3308350"/>
          </a:xfrm>
          <a:prstGeom prst="rect">
            <a:avLst/>
          </a:prstGeom>
          <a:noFill/>
          <a:ln w="9525">
            <a:solidFill>
              <a:srgbClr val="DDDDDD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z="3200">
                <a:ea typeface="굴림" charset="-127"/>
                <a:cs typeface="굴림" charset="-127"/>
              </a:rPr>
              <a:t>Automatic image stitching</a:t>
            </a:r>
            <a:endParaRPr lang="en-US" altLang="zh-TW" sz="3200">
              <a:ea typeface="굴림" charset="-127"/>
              <a:cs typeface="굴림" charset="-127"/>
            </a:endParaRPr>
          </a:p>
        </p:txBody>
      </p:sp>
      <p:pic>
        <p:nvPicPr>
          <p:cNvPr id="53251" name="Picture 3" descr="image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4" descr="image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 descr="homograph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8313" y="3922713"/>
            <a:ext cx="5691187" cy="2846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254" name="AutoShape 6"/>
          <p:cNvSpPr>
            <a:spLocks noChangeArrowheads="1"/>
          </p:cNvSpPr>
          <p:nvPr/>
        </p:nvSpPr>
        <p:spPr bwMode="auto">
          <a:xfrm>
            <a:off x="4191000" y="3200400"/>
            <a:ext cx="739775" cy="1090613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image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1" name="Picture 3" descr="imag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3676650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Probabilistic model for verification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68613" name="Picture 5" descr="inliers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3921125"/>
            <a:ext cx="36750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4" name="Picture 6" descr="inliers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921125"/>
            <a:ext cx="3675062" cy="266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z="3200">
                <a:ea typeface="굴림" charset="-127"/>
                <a:cs typeface="굴림" charset="-127"/>
              </a:rPr>
              <a:t>Automatic image stitching</a:t>
            </a:r>
            <a:endParaRPr lang="en-US" altLang="zh-TW" sz="3200">
              <a:ea typeface="굴림" charset="-127"/>
              <a:cs typeface="굴림" charset="-127"/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1143000" y="1249363"/>
            <a:ext cx="7010400" cy="1971675"/>
            <a:chOff x="9216" y="4176"/>
            <a:chExt cx="9216" cy="2592"/>
          </a:xfrm>
        </p:grpSpPr>
        <p:pic>
          <p:nvPicPr>
            <p:cNvPr id="55322" name="Picture 4" descr="0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23" name="Picture 5" descr="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24" name="Picture 6" descr="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25" name="Picture 7" descr="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26" name="Picture 8" descr="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27" name="Picture 9" descr="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28" name="Picture 10" descr="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29" name="Picture 11" descr="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30" name="Picture 12" descr="9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31" name="Picture 13" descr="1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32" name="Picture 14" descr="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33" name="Picture 15" descr="1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34" name="Picture 16" descr="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35" name="Picture 17" descr="14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36" name="Picture 18" descr="15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37" name="Picture 19" descr="19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38" name="Picture 20" descr="20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39" name="Picture 21" descr="21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40" name="Picture 22" descr="22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41" name="Picture 23" descr="23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42" name="Picture 24" descr="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43" name="Picture 25" descr="16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44" name="Picture 26" descr="17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5345" name="Picture 27" descr="1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5300" name="Line 28"/>
          <p:cNvSpPr>
            <a:spLocks noChangeShapeType="1"/>
          </p:cNvSpPr>
          <p:nvPr/>
        </p:nvSpPr>
        <p:spPr bwMode="auto">
          <a:xfrm>
            <a:off x="1676400" y="14017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1" name="Line 29"/>
          <p:cNvSpPr>
            <a:spLocks noChangeShapeType="1"/>
          </p:cNvSpPr>
          <p:nvPr/>
        </p:nvSpPr>
        <p:spPr bwMode="auto">
          <a:xfrm flipV="1">
            <a:off x="6096000" y="1554163"/>
            <a:ext cx="758825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2" name="Line 30"/>
          <p:cNvSpPr>
            <a:spLocks noChangeShapeType="1"/>
          </p:cNvSpPr>
          <p:nvPr/>
        </p:nvSpPr>
        <p:spPr bwMode="auto">
          <a:xfrm>
            <a:off x="2667000" y="14017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3" name="Line 31"/>
          <p:cNvSpPr>
            <a:spLocks noChangeShapeType="1"/>
          </p:cNvSpPr>
          <p:nvPr/>
        </p:nvSpPr>
        <p:spPr bwMode="auto">
          <a:xfrm>
            <a:off x="1600200" y="22399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4" name="Line 32"/>
          <p:cNvSpPr>
            <a:spLocks noChangeShapeType="1"/>
          </p:cNvSpPr>
          <p:nvPr/>
        </p:nvSpPr>
        <p:spPr bwMode="auto">
          <a:xfrm>
            <a:off x="2667000" y="22399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5" name="Line 33"/>
          <p:cNvSpPr>
            <a:spLocks noChangeShapeType="1"/>
          </p:cNvSpPr>
          <p:nvPr/>
        </p:nvSpPr>
        <p:spPr bwMode="auto">
          <a:xfrm>
            <a:off x="3581400" y="22399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6" name="Line 34"/>
          <p:cNvSpPr>
            <a:spLocks noChangeShapeType="1"/>
          </p:cNvSpPr>
          <p:nvPr/>
        </p:nvSpPr>
        <p:spPr bwMode="auto">
          <a:xfrm>
            <a:off x="4495800" y="22399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7" name="Line 35"/>
          <p:cNvSpPr>
            <a:spLocks noChangeShapeType="1"/>
          </p:cNvSpPr>
          <p:nvPr/>
        </p:nvSpPr>
        <p:spPr bwMode="auto">
          <a:xfrm>
            <a:off x="5410200" y="2239963"/>
            <a:ext cx="758825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8" name="Line 36"/>
          <p:cNvSpPr>
            <a:spLocks noChangeShapeType="1"/>
          </p:cNvSpPr>
          <p:nvPr/>
        </p:nvSpPr>
        <p:spPr bwMode="auto">
          <a:xfrm>
            <a:off x="5791200" y="1477963"/>
            <a:ext cx="1524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09" name="Line 37"/>
          <p:cNvSpPr>
            <a:spLocks noChangeShapeType="1"/>
          </p:cNvSpPr>
          <p:nvPr/>
        </p:nvSpPr>
        <p:spPr bwMode="auto">
          <a:xfrm flipH="1">
            <a:off x="6248400" y="1782763"/>
            <a:ext cx="3048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10" name="Line 38"/>
          <p:cNvSpPr>
            <a:spLocks noChangeShapeType="1"/>
          </p:cNvSpPr>
          <p:nvPr/>
        </p:nvSpPr>
        <p:spPr bwMode="auto">
          <a:xfrm flipH="1">
            <a:off x="1828800" y="1630363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11" name="Line 39"/>
          <p:cNvSpPr>
            <a:spLocks noChangeShapeType="1"/>
          </p:cNvSpPr>
          <p:nvPr/>
        </p:nvSpPr>
        <p:spPr bwMode="auto">
          <a:xfrm flipH="1">
            <a:off x="5867400" y="1325563"/>
            <a:ext cx="18288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12" name="Line 40"/>
          <p:cNvSpPr>
            <a:spLocks noChangeShapeType="1"/>
          </p:cNvSpPr>
          <p:nvPr/>
        </p:nvSpPr>
        <p:spPr bwMode="auto">
          <a:xfrm flipV="1">
            <a:off x="1752600" y="2468563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13" name="Line 41"/>
          <p:cNvSpPr>
            <a:spLocks noChangeShapeType="1"/>
          </p:cNvSpPr>
          <p:nvPr/>
        </p:nvSpPr>
        <p:spPr bwMode="auto">
          <a:xfrm flipV="1">
            <a:off x="3200400" y="2468563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14" name="Line 42"/>
          <p:cNvSpPr>
            <a:spLocks noChangeShapeType="1"/>
          </p:cNvSpPr>
          <p:nvPr/>
        </p:nvSpPr>
        <p:spPr bwMode="auto">
          <a:xfrm flipV="1">
            <a:off x="4876800" y="2468563"/>
            <a:ext cx="1295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15" name="Line 43"/>
          <p:cNvSpPr>
            <a:spLocks noChangeShapeType="1"/>
          </p:cNvSpPr>
          <p:nvPr/>
        </p:nvSpPr>
        <p:spPr bwMode="auto">
          <a:xfrm flipV="1">
            <a:off x="4191000" y="1782763"/>
            <a:ext cx="2667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16" name="Line 44"/>
          <p:cNvSpPr>
            <a:spLocks noChangeShapeType="1"/>
          </p:cNvSpPr>
          <p:nvPr/>
        </p:nvSpPr>
        <p:spPr bwMode="auto">
          <a:xfrm flipV="1">
            <a:off x="5410200" y="1706563"/>
            <a:ext cx="609600" cy="6096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17" name="Line 45"/>
          <p:cNvSpPr>
            <a:spLocks noChangeShapeType="1"/>
          </p:cNvSpPr>
          <p:nvPr/>
        </p:nvSpPr>
        <p:spPr bwMode="auto">
          <a:xfrm>
            <a:off x="1524000" y="2849563"/>
            <a:ext cx="9144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18" name="Line 46"/>
          <p:cNvSpPr>
            <a:spLocks noChangeShapeType="1"/>
          </p:cNvSpPr>
          <p:nvPr/>
        </p:nvSpPr>
        <p:spPr bwMode="auto">
          <a:xfrm flipV="1">
            <a:off x="2438400" y="2773363"/>
            <a:ext cx="6858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19" name="Line 47"/>
          <p:cNvSpPr>
            <a:spLocks noChangeShapeType="1"/>
          </p:cNvSpPr>
          <p:nvPr/>
        </p:nvSpPr>
        <p:spPr bwMode="auto">
          <a:xfrm>
            <a:off x="4191000" y="2925763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20" name="Line 48"/>
          <p:cNvSpPr>
            <a:spLocks noChangeShapeType="1"/>
          </p:cNvSpPr>
          <p:nvPr/>
        </p:nvSpPr>
        <p:spPr bwMode="auto">
          <a:xfrm>
            <a:off x="4876800" y="2773363"/>
            <a:ext cx="11430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5321" name="Line 49"/>
          <p:cNvSpPr>
            <a:spLocks noChangeShapeType="1"/>
          </p:cNvSpPr>
          <p:nvPr/>
        </p:nvSpPr>
        <p:spPr bwMode="auto">
          <a:xfrm flipV="1">
            <a:off x="5791200" y="3001963"/>
            <a:ext cx="9144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ko-KR" sz="3200">
                <a:ea typeface="굴림" charset="-127"/>
                <a:cs typeface="굴림" charset="-127"/>
              </a:rPr>
              <a:t>Automatic image stitching</a:t>
            </a:r>
            <a:endParaRPr lang="en-US" altLang="zh-TW" sz="3200">
              <a:ea typeface="굴림" charset="-127"/>
              <a:cs typeface="굴림" charset="-127"/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1143000" y="1249363"/>
            <a:ext cx="7010400" cy="1971675"/>
            <a:chOff x="9216" y="4176"/>
            <a:chExt cx="9216" cy="2592"/>
          </a:xfrm>
        </p:grpSpPr>
        <p:pic>
          <p:nvPicPr>
            <p:cNvPr id="57386" name="Picture 4" descr="0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87" name="Picture 5" descr="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88" name="Picture 6" descr="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89" name="Picture 7" descr="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90" name="Picture 8" descr="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91" name="Picture 9" descr="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92" name="Picture 10" descr="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93" name="Picture 11" descr="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94" name="Picture 12" descr="9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95" name="Picture 13" descr="1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96" name="Picture 14" descr="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97" name="Picture 15" descr="1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98" name="Picture 16" descr="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399" name="Picture 17" descr="14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400" name="Picture 18" descr="15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401" name="Picture 19" descr="19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402" name="Picture 20" descr="20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403" name="Picture 21" descr="21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404" name="Picture 22" descr="22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405" name="Picture 23" descr="23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406" name="Picture 24" descr="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407" name="Picture 25" descr="16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408" name="Picture 26" descr="17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7409" name="Picture 27" descr="1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7348" name="AutoShape 28"/>
          <p:cNvSpPr>
            <a:spLocks noChangeArrowheads="1"/>
          </p:cNvSpPr>
          <p:nvPr/>
        </p:nvSpPr>
        <p:spPr bwMode="auto">
          <a:xfrm>
            <a:off x="4298950" y="3003550"/>
            <a:ext cx="739775" cy="1090613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57349" name="Picture 29" descr="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029200" y="58975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0" name="Picture 30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7200" y="58213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1" name="Picture 31" descr="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53641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2" name="Picture 32" descr="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743200" y="5592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3" name="Picture 33" descr="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676400" y="3687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4" name="Picture 34" descr="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286000" y="39163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5" name="Picture 35" descr="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057400" y="45259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6" name="Picture 36" descr="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124200" y="3687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7" name="Picture 37" descr="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124200" y="4449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8" name="Picture 38" descr="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981200" y="54403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59" name="Picture 39" descr="19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477000" y="58975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60" name="Picture 40" descr="20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7010400" y="54403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61" name="Picture 41" descr="21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248400" y="54403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62" name="Picture 42" descr="2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239000" y="58975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63" name="Picture 43" descr="16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5638800" y="43735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64" name="Picture 44" descr="17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5410200" y="3687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65" name="Picture 45" descr="18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4876800" y="41449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66" name="Picture 46" descr="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76400" y="49069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67" name="Picture 47" descr="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19400" y="4830763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7368" name="Line 48"/>
          <p:cNvSpPr>
            <a:spLocks noChangeShapeType="1"/>
          </p:cNvSpPr>
          <p:nvPr/>
        </p:nvSpPr>
        <p:spPr bwMode="auto">
          <a:xfrm flipH="1" flipV="1">
            <a:off x="3048000" y="5211763"/>
            <a:ext cx="152400" cy="612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69" name="Line 49"/>
          <p:cNvSpPr>
            <a:spLocks noChangeShapeType="1"/>
          </p:cNvSpPr>
          <p:nvPr/>
        </p:nvSpPr>
        <p:spPr bwMode="auto">
          <a:xfrm flipH="1" flipV="1">
            <a:off x="3581400" y="3992563"/>
            <a:ext cx="0" cy="7651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70" name="Line 50"/>
          <p:cNvSpPr>
            <a:spLocks noChangeShapeType="1"/>
          </p:cNvSpPr>
          <p:nvPr/>
        </p:nvSpPr>
        <p:spPr bwMode="auto">
          <a:xfrm flipH="1" flipV="1">
            <a:off x="2133600" y="3916363"/>
            <a:ext cx="6096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71" name="Line 51"/>
          <p:cNvSpPr>
            <a:spLocks noChangeShapeType="1"/>
          </p:cNvSpPr>
          <p:nvPr/>
        </p:nvSpPr>
        <p:spPr bwMode="auto">
          <a:xfrm flipH="1" flipV="1">
            <a:off x="1981200" y="5364163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72" name="Line 52"/>
          <p:cNvSpPr>
            <a:spLocks noChangeShapeType="1"/>
          </p:cNvSpPr>
          <p:nvPr/>
        </p:nvSpPr>
        <p:spPr bwMode="auto">
          <a:xfrm flipH="1" flipV="1">
            <a:off x="4876800" y="5745163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73" name="Line 53"/>
          <p:cNvSpPr>
            <a:spLocks noChangeShapeType="1"/>
          </p:cNvSpPr>
          <p:nvPr/>
        </p:nvSpPr>
        <p:spPr bwMode="auto">
          <a:xfrm flipH="1" flipV="1">
            <a:off x="2667000" y="4678363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74" name="Line 54"/>
          <p:cNvSpPr>
            <a:spLocks noChangeShapeType="1"/>
          </p:cNvSpPr>
          <p:nvPr/>
        </p:nvSpPr>
        <p:spPr bwMode="auto">
          <a:xfrm flipH="1" flipV="1">
            <a:off x="2209800" y="4678363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75" name="Line 55"/>
          <p:cNvSpPr>
            <a:spLocks noChangeShapeType="1"/>
          </p:cNvSpPr>
          <p:nvPr/>
        </p:nvSpPr>
        <p:spPr bwMode="auto">
          <a:xfrm flipH="1">
            <a:off x="2895600" y="4068763"/>
            <a:ext cx="4572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76" name="Line 56"/>
          <p:cNvSpPr>
            <a:spLocks noChangeShapeType="1"/>
          </p:cNvSpPr>
          <p:nvPr/>
        </p:nvSpPr>
        <p:spPr bwMode="auto">
          <a:xfrm flipH="1" flipV="1">
            <a:off x="2667000" y="4830763"/>
            <a:ext cx="0" cy="914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77" name="Line 57"/>
          <p:cNvSpPr>
            <a:spLocks noChangeShapeType="1"/>
          </p:cNvSpPr>
          <p:nvPr/>
        </p:nvSpPr>
        <p:spPr bwMode="auto">
          <a:xfrm flipH="1" flipV="1">
            <a:off x="7543800" y="5668963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78" name="Line 58"/>
          <p:cNvSpPr>
            <a:spLocks noChangeShapeType="1"/>
          </p:cNvSpPr>
          <p:nvPr/>
        </p:nvSpPr>
        <p:spPr bwMode="auto">
          <a:xfrm flipH="1" flipV="1">
            <a:off x="5257800" y="4678363"/>
            <a:ext cx="8382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79" name="Line 59"/>
          <p:cNvSpPr>
            <a:spLocks noChangeShapeType="1"/>
          </p:cNvSpPr>
          <p:nvPr/>
        </p:nvSpPr>
        <p:spPr bwMode="auto">
          <a:xfrm flipV="1">
            <a:off x="5410200" y="3916363"/>
            <a:ext cx="3810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80" name="Line 60"/>
          <p:cNvSpPr>
            <a:spLocks noChangeShapeType="1"/>
          </p:cNvSpPr>
          <p:nvPr/>
        </p:nvSpPr>
        <p:spPr bwMode="auto">
          <a:xfrm flipH="1" flipV="1">
            <a:off x="6096000" y="4068763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81" name="Line 61"/>
          <p:cNvSpPr>
            <a:spLocks noChangeShapeType="1"/>
          </p:cNvSpPr>
          <p:nvPr/>
        </p:nvSpPr>
        <p:spPr bwMode="auto">
          <a:xfrm flipH="1" flipV="1">
            <a:off x="4953000" y="6354763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82" name="Line 62"/>
          <p:cNvSpPr>
            <a:spLocks noChangeShapeType="1"/>
          </p:cNvSpPr>
          <p:nvPr/>
        </p:nvSpPr>
        <p:spPr bwMode="auto">
          <a:xfrm flipH="1" flipV="1">
            <a:off x="5410200" y="5745163"/>
            <a:ext cx="762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83" name="Line 63"/>
          <p:cNvSpPr>
            <a:spLocks noChangeShapeType="1"/>
          </p:cNvSpPr>
          <p:nvPr/>
        </p:nvSpPr>
        <p:spPr bwMode="auto">
          <a:xfrm flipV="1">
            <a:off x="6781800" y="5668963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84" name="Line 64"/>
          <p:cNvSpPr>
            <a:spLocks noChangeShapeType="1"/>
          </p:cNvSpPr>
          <p:nvPr/>
        </p:nvSpPr>
        <p:spPr bwMode="auto">
          <a:xfrm flipV="1">
            <a:off x="7010400" y="6354763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57385" name="Line 65"/>
          <p:cNvSpPr>
            <a:spLocks noChangeShapeType="1"/>
          </p:cNvSpPr>
          <p:nvPr/>
        </p:nvSpPr>
        <p:spPr bwMode="auto">
          <a:xfrm flipH="1" flipV="1">
            <a:off x="6781800" y="5821363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Homography</a:t>
            </a:r>
            <a:r>
              <a:rPr lang="en-US" altLang="zh-CN" dirty="0" smtClean="0"/>
              <a:t> Estimation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Parameterise each camera by rotation and focal length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  <a:p>
            <a:r>
              <a:rPr lang="en-US" altLang="zh-CN" smtClean="0">
                <a:ea typeface="宋体" panose="02010600030101010101" pitchFamily="2" charset="-122"/>
              </a:rPr>
              <a:t>This gives pairwise homographies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Homography for Rotation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73732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286000"/>
            <a:ext cx="5878513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Picture 5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5410200"/>
            <a:ext cx="4716463" cy="47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4" name="Picture 6" descr="txp_fig"/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924" y="3681412"/>
            <a:ext cx="2303463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Bundle Adjustment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New images initialised with rotation, focal length of best matching image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74756" name="Picture 4" descr="00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53" name="Picture 5" descr="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54" name="Picture 6" descr="0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55" name="Picture 7" descr="0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56" name="Picture 8" descr="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57" name="Picture 9" descr="00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58" name="Picture 10" descr="00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59" name="Picture 11" descr="00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60" name="Picture 12" descr="00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61" name="Picture 13" descr="00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62" name="Picture 14" descr="0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63" name="Picture 15" descr="01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64" name="Picture 16" descr="01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65" name="Picture 17" descr="01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66" name="Picture 18" descr="01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67" name="Picture 19" descr="0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68" name="Picture 20" descr="016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69" name="Picture 21" descr="017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84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70" name="Picture 22" descr="018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71" name="Picture 23" descr="019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72" name="Picture 24" descr="020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73" name="Picture 25" descr="021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74" name="Picture 26" descr="022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75" name="Picture 27" descr="023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76" name="Picture 28" descr="024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77" name="Picture 29" descr="025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78" name="Picture 30" descr="026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79" name="Picture 31" descr="027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80" name="Picture 32" descr="028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81" name="Picture 33" descr="029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82" name="Picture 34" descr="030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83" name="Picture 35" descr="031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84" name="Picture 36" descr="032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85" name="Picture 37" descr="033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86" name="Picture 38" descr="034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87" name="Picture 39" descr="035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4488" name="Picture 40" descr="036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9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6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3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4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1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8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2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9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6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3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17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4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31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38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5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2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9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66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3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87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94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8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1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22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29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36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43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4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Bundle Adjustment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New images initialised with rotation, focal length of best matching image</a:t>
            </a:r>
            <a:endParaRPr lang="en-US" altLang="zh-CN" smtClean="0">
              <a:ea typeface="宋体" panose="02010600030101010101" pitchFamily="2" charset="-122"/>
            </a:endParaRPr>
          </a:p>
          <a:p>
            <a:endParaRPr lang="en-US" altLang="zh-CN" smtClean="0">
              <a:ea typeface="宋体" panose="02010600030101010101" pitchFamily="2" charset="-122"/>
            </a:endParaRPr>
          </a:p>
        </p:txBody>
      </p:sp>
      <p:pic>
        <p:nvPicPr>
          <p:cNvPr id="75780" name="Picture 4" descr="2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9988"/>
            <a:ext cx="9196388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Multi-band Blending</a:t>
            </a:r>
            <a:endParaRPr lang="en-US" altLang="zh-CN" dirty="0" smtClean="0">
              <a:ea typeface="宋体" panose="02010600030101010101" pitchFamily="2" charset="-122"/>
            </a:endParaRP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ea typeface="宋体" panose="02010600030101010101" pitchFamily="2" charset="-122"/>
              </a:rPr>
              <a:t>Burt &amp; Adelson 1983</a:t>
            </a:r>
            <a:endParaRPr lang="en-US" altLang="zh-CN" dirty="0" smtClean="0">
              <a:ea typeface="宋体" panose="02010600030101010101" pitchFamily="2" charset="-122"/>
            </a:endParaRPr>
          </a:p>
          <a:p>
            <a:pPr lvl="1"/>
            <a:r>
              <a:rPr lang="en-US" altLang="zh-CN" dirty="0" smtClean="0">
                <a:ea typeface="宋体" panose="02010600030101010101" pitchFamily="2" charset="-122"/>
              </a:rPr>
              <a:t>Blend frequency bands over range </a:t>
            </a:r>
            <a:r>
              <a:rPr lang="en-US" altLang="zh-CN" dirty="0" smtClean="0">
                <a:latin typeface="cmsy10" pitchFamily="82" charset="0"/>
                <a:ea typeface="宋体" panose="02010600030101010101" pitchFamily="2" charset="-122"/>
                <a:sym typeface="Symbol" panose="05050102010706020507" pitchFamily="18" charset="2"/>
              </a:rPr>
              <a:t></a:t>
            </a:r>
            <a:r>
              <a:rPr lang="en-US" altLang="zh-CN" dirty="0" smtClean="0">
                <a:ea typeface="宋体" panose="02010600030101010101" pitchFamily="2" charset="-122"/>
              </a:rPr>
              <a:t> </a:t>
            </a:r>
            <a:r>
              <a:rPr lang="en-US" altLang="zh-CN" dirty="0" smtClean="0">
                <a:latin typeface="Symbol" panose="05050102010706020507" pitchFamily="18" charset="2"/>
                <a:ea typeface="宋体" panose="02010600030101010101" pitchFamily="2" charset="-122"/>
              </a:rPr>
              <a:t>l</a:t>
            </a:r>
            <a:endParaRPr lang="en-US" altLang="zh-CN" dirty="0" smtClean="0">
              <a:latin typeface="Symbol" panose="05050102010706020507" pitchFamily="18" charset="2"/>
              <a:ea typeface="宋体" panose="02010600030101010101" pitchFamily="2" charset="-122"/>
            </a:endParaRPr>
          </a:p>
        </p:txBody>
      </p:sp>
      <p:pic>
        <p:nvPicPr>
          <p:cNvPr id="76804" name="Picture 4" descr="7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6501" name="Picture 5" descr="pa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146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573441" y="5413956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More reference: </a:t>
            </a:r>
            <a:r>
              <a:rPr lang="en-US" altLang="zh-CN" dirty="0" err="1" smtClean="0">
                <a:solidFill>
                  <a:prstClr val="black"/>
                </a:solidFill>
              </a:rPr>
              <a:t>Szeliski</a:t>
            </a:r>
            <a:r>
              <a:rPr lang="en-US" altLang="zh-CN" dirty="0" smtClean="0">
                <a:solidFill>
                  <a:prstClr val="black"/>
                </a:solidFill>
              </a:rPr>
              <a:t>,  Section of 3.3.5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6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anose="02010600030101010101" pitchFamily="2" charset="-122"/>
              </a:rPr>
              <a:t>Results</a:t>
            </a:r>
            <a:endParaRPr lang="en-US" altLang="zh-CN" smtClean="0">
              <a:ea typeface="宋体" panose="02010600030101010101" pitchFamily="2" charset="-122"/>
            </a:endParaRPr>
          </a:p>
        </p:txBody>
      </p:sp>
      <p:grpSp>
        <p:nvGrpSpPr>
          <p:cNvPr id="77827" name="Group 3"/>
          <p:cNvGrpSpPr/>
          <p:nvPr/>
        </p:nvGrpSpPr>
        <p:grpSpPr bwMode="auto">
          <a:xfrm>
            <a:off x="1524000" y="1143000"/>
            <a:ext cx="5943600" cy="2470150"/>
            <a:chOff x="0" y="720"/>
            <a:chExt cx="5562" cy="2312"/>
          </a:xfrm>
        </p:grpSpPr>
        <p:grpSp>
          <p:nvGrpSpPr>
            <p:cNvPr id="77831" name="Group 4"/>
            <p:cNvGrpSpPr/>
            <p:nvPr/>
          </p:nvGrpSpPr>
          <p:grpSpPr bwMode="auto">
            <a:xfrm>
              <a:off x="0" y="2276"/>
              <a:ext cx="5515" cy="756"/>
              <a:chOff x="48" y="2330"/>
              <a:chExt cx="5515" cy="756"/>
            </a:xfrm>
          </p:grpSpPr>
          <p:pic>
            <p:nvPicPr>
              <p:cNvPr id="77850" name="Picture 5" descr="13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21" y="2528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51" name="Picture 6" descr="14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" y="2544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52" name="Picture 7" descr="15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7" y="2330"/>
                <a:ext cx="533" cy="7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53" name="Picture 8" descr="16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70" y="2550"/>
                <a:ext cx="749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54" name="Picture 9" descr="17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9" y="2548"/>
                <a:ext cx="749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55" name="Picture 10" descr="1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8" y="2541"/>
                <a:ext cx="749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56" name="Picture 11" descr="19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03" y="2532"/>
                <a:ext cx="749" cy="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57" name="Picture 12" descr="20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48" y="2632"/>
                <a:ext cx="576" cy="4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7832" name="Group 13"/>
            <p:cNvGrpSpPr/>
            <p:nvPr/>
          </p:nvGrpSpPr>
          <p:grpSpPr bwMode="auto">
            <a:xfrm>
              <a:off x="0" y="720"/>
              <a:ext cx="5379" cy="823"/>
              <a:chOff x="0" y="720"/>
              <a:chExt cx="5379" cy="823"/>
            </a:xfrm>
          </p:grpSpPr>
          <p:pic>
            <p:nvPicPr>
              <p:cNvPr id="77843" name="Picture 14" descr="0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008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44" name="Picture 15" descr="1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5" y="1008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45" name="Picture 16" descr="2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7" y="737"/>
                <a:ext cx="1116" cy="8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46" name="Picture 17" descr="3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7" y="1010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47" name="Picture 18" descr="4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17" y="1001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48" name="Picture 19" descr="12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9" y="1001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49" name="Picture 20" descr="22"/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3" y="720"/>
                <a:ext cx="586" cy="8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77833" name="Group 21"/>
            <p:cNvGrpSpPr/>
            <p:nvPr/>
          </p:nvGrpSpPr>
          <p:grpSpPr bwMode="auto">
            <a:xfrm>
              <a:off x="0" y="1530"/>
              <a:ext cx="5562" cy="751"/>
              <a:chOff x="-3" y="1518"/>
              <a:chExt cx="5562" cy="751"/>
            </a:xfrm>
          </p:grpSpPr>
          <p:pic>
            <p:nvPicPr>
              <p:cNvPr id="77834" name="Picture 22" descr="5"/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48" y="1731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35" name="Picture 23" descr="6"/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68" y="1727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36" name="Picture 24" descr="7"/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3" y="1736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37" name="Picture 25" descr="8"/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8" y="1734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38" name="Picture 26" descr="9"/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4" y="1736"/>
                <a:ext cx="742" cy="5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39" name="Picture 27" descr="10"/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7" y="1526"/>
                <a:ext cx="533" cy="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40" name="Picture 28" descr="11"/>
              <p:cNvPicPr>
                <a:picLocks noChangeAspect="1" noChangeArrowheads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1" y="1518"/>
                <a:ext cx="533" cy="7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41" name="Picture 29" descr="21"/>
              <p:cNvPicPr>
                <a:picLocks noChangeAspect="1" noChangeArrowheads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99" y="1795"/>
                <a:ext cx="600" cy="4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7842" name="Picture 30" descr="23"/>
              <p:cNvPicPr>
                <a:picLocks noChangeAspect="1" noChangeArrowheads="1"/>
              </p:cNvPicPr>
              <p:nvPr/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2" y="1880"/>
                <a:ext cx="257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77828" name="Picture 31" descr="annapurnaSmall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8" y="4052888"/>
            <a:ext cx="9012237" cy="90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829" name="Picture 32" descr="ffridd4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5029200"/>
            <a:ext cx="2252663" cy="150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30" name="AutoShape 33"/>
          <p:cNvSpPr>
            <a:spLocks noChangeArrowheads="1"/>
          </p:cNvSpPr>
          <p:nvPr/>
        </p:nvSpPr>
        <p:spPr bwMode="auto">
          <a:xfrm>
            <a:off x="4191000" y="3352800"/>
            <a:ext cx="739775" cy="1090613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ea typeface="宋体" panose="02010600030101010101" pitchFamily="2" charset="-122"/>
              </a:rPr>
              <a:t>百度街景（</a:t>
            </a:r>
            <a:r>
              <a:rPr lang="en-US" altLang="zh-CN" smtClean="0">
                <a:ea typeface="宋体" panose="02010600030101010101" pitchFamily="2" charset="-122"/>
              </a:rPr>
              <a:t>SYSU</a:t>
            </a:r>
            <a:r>
              <a:rPr lang="zh-CN" altLang="en-US" smtClean="0">
                <a:ea typeface="宋体" panose="02010600030101010101" pitchFamily="2" charset="-122"/>
              </a:rPr>
              <a:t>）</a:t>
            </a:r>
            <a:endParaRPr lang="zh-CN" altLang="en-US" smtClean="0">
              <a:ea typeface="宋体" panose="02010600030101010101" pitchFamily="2" charset="-122"/>
            </a:endParaRPr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400" smtClean="0">
                <a:ea typeface="宋体" panose="02010600030101010101" pitchFamily="2" charset="-122"/>
                <a:hlinkClick r:id="rId1"/>
              </a:rPr>
              <a:t>http://map.baidu.com/?newmap=1&amp;ie=utf-8&amp;s=s%26wd%3D%E4%B8%AD%E5%B1%B1%E5%A4%A7%E5%AD%A6#panoid=01004800001312181312488125N&amp;panotype=street&amp;heading=56.51282737766599&amp;pitch=-6.261775733265154&amp;l=15&amp;tn=B_NORMAL_MAP&amp;sc=0&amp;newmap=1&amp;shareurl=1&amp;pid=01004800001312181312488125N&amp;psp=%7B%22PanoModule%22%3A%7B%22markerUid%22%3A%2229da5a5c5df245c81b94c69c%22%7D%2C%22PoiInfoPanelModule%22%3A%7B%22uid%22%3A%2229da5a5c5df245c81b94c69c%22%7D%7D</a:t>
            </a:r>
            <a:endParaRPr lang="zh-CN" altLang="en-US" sz="2400" smtClean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en-US" altLang="zh-CN" dirty="0"/>
              <a:t>Computing </a:t>
            </a:r>
            <a:r>
              <a:rPr lang="en-US" altLang="zh-CN" dirty="0" err="1" smtClean="0"/>
              <a:t>homography</a:t>
            </a:r>
            <a:r>
              <a:rPr lang="en-US" altLang="zh-CN" dirty="0" smtClean="0"/>
              <a:t> by DLT</a:t>
            </a:r>
            <a:endParaRPr lang="en-US" altLang="zh-TW" sz="2800" i="1" dirty="0">
              <a:ea typeface="PMingLiU" charset="-120"/>
              <a:cs typeface="PMingLiU" charset="-120"/>
            </a:endParaRPr>
          </a:p>
        </p:txBody>
      </p:sp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just"/>
            <a:r>
              <a:rPr lang="en-US" altLang="zh-CN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“Multiple 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View Geometry in Computer </a:t>
            </a:r>
            <a:r>
              <a:rPr lang="en-US" altLang="zh-CN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Vision”,  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Second Edition. Richard Hartley and Andrew </a:t>
            </a:r>
            <a:r>
              <a:rPr lang="en-US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Zisserman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, Cambridge University Press, March 2004</a:t>
            </a:r>
            <a:r>
              <a:rPr lang="en-US" altLang="zh-CN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. </a:t>
            </a:r>
            <a:endParaRPr lang="en-US" altLang="zh-CN" sz="1800" dirty="0" smtClean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Chapter 4. pp 89- 91</a:t>
            </a:r>
            <a:endParaRPr lang="zh-CN" altLang="en-US" sz="1800" dirty="0">
              <a:solidFill>
                <a:schemeClr val="tx1">
                  <a:lumMod val="95000"/>
                  <a:lumOff val="5000"/>
                </a:schemeClr>
              </a:solidFill>
              <a:latin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Computing </a:t>
            </a:r>
            <a:r>
              <a:rPr lang="en-US" altLang="zh-CN" dirty="0" err="1" smtClean="0"/>
              <a:t>homography</a:t>
            </a:r>
            <a:endParaRPr lang="en-US" altLang="zh-C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35563"/>
          </a:xfrm>
        </p:spPr>
        <p:txBody>
          <a:bodyPr/>
          <a:lstStyle/>
          <a:p>
            <a:r>
              <a:rPr lang="en-US" altLang="zh-CN" dirty="0" smtClean="0"/>
              <a:t>Assume we have four matched points: How do we compute </a:t>
            </a:r>
            <a:r>
              <a:rPr lang="en-US" altLang="zh-CN" dirty="0" err="1" smtClean="0"/>
              <a:t>homography</a:t>
            </a:r>
            <a:r>
              <a:rPr lang="en-US" altLang="zh-CN" dirty="0" smtClean="0"/>
              <a:t> </a:t>
            </a:r>
            <a:r>
              <a:rPr lang="en-US" altLang="zh-CN" b="1" dirty="0" smtClean="0"/>
              <a:t>H</a:t>
            </a:r>
            <a:r>
              <a:rPr lang="en-US" altLang="zh-CN" dirty="0" smtClean="0"/>
              <a:t>?</a:t>
            </a:r>
            <a:endParaRPr lang="en-US" altLang="zh-CN" dirty="0" smtClean="0"/>
          </a:p>
          <a:p>
            <a:endParaRPr lang="en-US" altLang="zh-CN" sz="1200" dirty="0" smtClean="0"/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 smtClean="0"/>
              <a:t>Direct Linear Transformation (DLT)</a:t>
            </a:r>
            <a:endParaRPr lang="en-US" altLang="zh-CN" dirty="0" smtClean="0"/>
          </a:p>
          <a:p>
            <a:pPr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>
              <a:buFont typeface="Arial" panose="020B0604020202020204" pitchFamily="34" charset="0"/>
              <a:buNone/>
            </a:pPr>
            <a:endParaRPr lang="en-US" altLang="zh-CN" dirty="0" smtClean="0"/>
          </a:p>
          <a:p>
            <a:pPr>
              <a:buFont typeface="Calibri" panose="020F0502020204030204" pitchFamily="34" charset="0"/>
              <a:buAutoNum type="arabicPeriod"/>
            </a:pPr>
            <a:endParaRPr lang="en-US" altLang="zh-CN" dirty="0" smtClean="0"/>
          </a:p>
          <a:p>
            <a:pPr marL="914400" lvl="1" indent="-514350">
              <a:buFont typeface="Calibri" panose="020F0502020204030204" pitchFamily="34" charset="0"/>
              <a:buChar char="–"/>
            </a:pPr>
            <a:endParaRPr lang="en-US" altLang="zh-CN" dirty="0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133600" y="2819400"/>
          <a:ext cx="4267200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98" name="Equation" r:id="rId1" imgW="1345565" imgH="177800" progId="Equation.3">
                  <p:embed/>
                </p:oleObj>
              </mc:Choice>
              <mc:Fallback>
                <p:oleObj name="Equation" r:id="rId1" imgW="1345565" imgH="177800" progId="Equation.3">
                  <p:embed/>
                  <p:pic>
                    <p:nvPicPr>
                      <p:cNvPr id="0" name="图片 1218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2819400"/>
                        <a:ext cx="4267200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1892" name="Picture 36" descr="\begin{align}&#10;\vec{a} \times \vec{b}  &amp; = (a_2b_3 - a_3b_2)\vec{i}+(a_3b_1 - a_1b_3)\vec{j}+(a_1b_2 - a_2b_1)\vec{k}\\ &#10; &amp;=  \begin{vmatrix}&#10;\vec{i} &amp; \vec{j} &amp; \vec{k} \\&#10;a_1 &amp; a_2 &amp; a_3 \\&#10;b_1 &amp; b_2 &amp; b_3 \\&#10;\end{vmatrix}&#10;\end{align}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8" y="4011385"/>
            <a:ext cx="7569324" cy="1755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Computing </a:t>
            </a:r>
            <a:r>
              <a:rPr lang="en-US" altLang="zh-CN" dirty="0" err="1" smtClean="0"/>
              <a:t>homography</a:t>
            </a:r>
            <a:endParaRPr lang="en-US" altLang="zh-C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35563"/>
          </a:xfrm>
        </p:spPr>
        <p:txBody>
          <a:bodyPr/>
          <a:lstStyle/>
          <a:p>
            <a:pPr>
              <a:buFont typeface="Calibri" panose="020F0502020204030204" pitchFamily="34" charset="0"/>
              <a:buAutoNum type="arabicPeriod"/>
            </a:pPr>
            <a:endParaRPr lang="en-US" altLang="zh-CN" dirty="0" smtClean="0"/>
          </a:p>
          <a:p>
            <a:pPr marL="914400" lvl="1" indent="-514350">
              <a:buFont typeface="Calibri" panose="020F0502020204030204" pitchFamily="34" charset="0"/>
              <a:buChar char="–"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006" y="1016178"/>
            <a:ext cx="7879278" cy="568510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Computing </a:t>
            </a:r>
            <a:r>
              <a:rPr lang="en-US" altLang="zh-CN" dirty="0" err="1" smtClean="0"/>
              <a:t>homography</a:t>
            </a:r>
            <a:endParaRPr lang="en-US" altLang="zh-C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35563"/>
          </a:xfrm>
        </p:spPr>
        <p:txBody>
          <a:bodyPr/>
          <a:lstStyle/>
          <a:p>
            <a:pPr>
              <a:buFont typeface="Calibri" panose="020F0502020204030204" pitchFamily="34" charset="0"/>
              <a:buAutoNum type="arabicPeriod"/>
            </a:pPr>
            <a:endParaRPr lang="en-US" altLang="zh-CN" dirty="0" smtClean="0"/>
          </a:p>
          <a:p>
            <a:pPr marL="914400" lvl="1" indent="-514350">
              <a:buFont typeface="Calibri" panose="020F0502020204030204" pitchFamily="34" charset="0"/>
              <a:buChar char="–"/>
            </a:pP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867" y="1031171"/>
            <a:ext cx="7567599" cy="57094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Computing </a:t>
            </a:r>
            <a:r>
              <a:rPr lang="en-US" altLang="zh-CN" dirty="0" err="1" smtClean="0"/>
              <a:t>homography</a:t>
            </a:r>
            <a:endParaRPr lang="en-US" altLang="zh-C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35563"/>
          </a:xfrm>
        </p:spPr>
        <p:txBody>
          <a:bodyPr/>
          <a:lstStyle/>
          <a:p>
            <a:pPr>
              <a:buFont typeface="Calibri" panose="020F0502020204030204" pitchFamily="34" charset="0"/>
              <a:buAutoNum type="arabicPeriod"/>
            </a:pPr>
            <a:endParaRPr lang="en-US" altLang="zh-CN" dirty="0" smtClean="0"/>
          </a:p>
          <a:p>
            <a:pPr marL="914400" lvl="1" indent="-514350">
              <a:buFont typeface="Calibri" panose="020F0502020204030204" pitchFamily="34" charset="0"/>
              <a:buChar char="–"/>
            </a:pP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126" y="1066800"/>
            <a:ext cx="8452627" cy="33330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Computing </a:t>
            </a:r>
            <a:r>
              <a:rPr lang="en-US" altLang="zh-CN" dirty="0" err="1" smtClean="0"/>
              <a:t>homography</a:t>
            </a:r>
            <a:endParaRPr lang="en-US" altLang="zh-C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35563"/>
          </a:xfrm>
        </p:spPr>
        <p:txBody>
          <a:bodyPr/>
          <a:lstStyle/>
          <a:p>
            <a:pPr>
              <a:buFont typeface="Calibri" panose="020F0502020204030204" pitchFamily="34" charset="0"/>
              <a:buAutoNum type="arabicPeriod"/>
            </a:pPr>
            <a:endParaRPr lang="en-US" altLang="zh-CN" dirty="0" smtClean="0"/>
          </a:p>
          <a:p>
            <a:pPr marL="914400" lvl="1" indent="-514350">
              <a:buFont typeface="Calibri" panose="020F0502020204030204" pitchFamily="34" charset="0"/>
              <a:buChar char="–"/>
            </a:pP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821" y="1122466"/>
            <a:ext cx="8431793" cy="3609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Computing </a:t>
            </a:r>
            <a:r>
              <a:rPr lang="en-US" altLang="zh-CN" dirty="0" err="1" smtClean="0"/>
              <a:t>homography</a:t>
            </a:r>
            <a:endParaRPr lang="en-US" altLang="zh-C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35563"/>
          </a:xfrm>
        </p:spPr>
        <p:txBody>
          <a:bodyPr/>
          <a:lstStyle/>
          <a:p>
            <a:pPr>
              <a:buFont typeface="Calibri" panose="020F0502020204030204" pitchFamily="34" charset="0"/>
              <a:buAutoNum type="arabicPeriod"/>
            </a:pPr>
            <a:endParaRPr lang="en-US" altLang="zh-CN" dirty="0" smtClean="0"/>
          </a:p>
          <a:p>
            <a:pPr marL="914400" lvl="1" indent="-514350">
              <a:buFont typeface="Calibri" panose="020F0502020204030204" pitchFamily="34" charset="0"/>
              <a:buChar char="–"/>
            </a:pP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329" y="1066799"/>
            <a:ext cx="8622352" cy="40910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Computing homography</a:t>
            </a:r>
            <a:endParaRPr lang="en-US" altLang="zh-CN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135563"/>
          </a:xfrm>
        </p:spPr>
        <p:txBody>
          <a:bodyPr/>
          <a:lstStyle/>
          <a:p>
            <a:r>
              <a:rPr lang="en-US" altLang="zh-CN" smtClean="0"/>
              <a:t>Assume we have matched points with outliers: How do we compute homography </a:t>
            </a:r>
            <a:r>
              <a:rPr lang="en-US" altLang="zh-CN" b="1" smtClean="0"/>
              <a:t>H</a:t>
            </a:r>
            <a:r>
              <a:rPr lang="en-US" altLang="zh-CN" smtClean="0"/>
              <a:t>?</a:t>
            </a:r>
            <a:endParaRPr lang="en-US" altLang="zh-CN" smtClean="0"/>
          </a:p>
          <a:p>
            <a:endParaRPr lang="en-US" altLang="zh-CN" sz="1200" smtClean="0"/>
          </a:p>
          <a:p>
            <a:pPr>
              <a:buFont typeface="Arial" panose="020B0604020202020204" pitchFamily="34" charset="0"/>
              <a:buNone/>
            </a:pPr>
            <a:r>
              <a:rPr lang="en-US" altLang="zh-CN" smtClean="0"/>
              <a:t>Automatic Homography Estimation with RANSAC</a:t>
            </a:r>
            <a:endParaRPr lang="en-US" altLang="zh-CN" smtClean="0"/>
          </a:p>
          <a:p>
            <a:pPr>
              <a:buFont typeface="Calibri" panose="020F0502020204030204" pitchFamily="34" charset="0"/>
              <a:buAutoNum type="arabicPeriod"/>
            </a:pPr>
            <a:r>
              <a:rPr lang="en-US" altLang="zh-CN" smtClean="0"/>
              <a:t>Choose number of samples </a:t>
            </a:r>
            <a:r>
              <a:rPr lang="en-US" altLang="zh-CN" i="1" smtClean="0"/>
              <a:t>N</a:t>
            </a:r>
            <a:endParaRPr lang="en-US" altLang="zh-CN" i="1" smtClean="0"/>
          </a:p>
          <a:p>
            <a:pPr>
              <a:buFont typeface="Arial" panose="020B0604020202020204" pitchFamily="34" charset="0"/>
              <a:buNone/>
            </a:pPr>
            <a:endParaRPr lang="en-US" altLang="zh-CN" smtClean="0"/>
          </a:p>
          <a:p>
            <a:pPr>
              <a:buFont typeface="Arial" panose="020B0604020202020204" pitchFamily="34" charset="0"/>
              <a:buNone/>
            </a:pPr>
            <a:endParaRPr lang="en-US" altLang="zh-CN" smtClean="0"/>
          </a:p>
          <a:p>
            <a:pPr>
              <a:buFont typeface="Arial" panose="020B0604020202020204" pitchFamily="34" charset="0"/>
              <a:buNone/>
            </a:pPr>
            <a:endParaRPr lang="en-US" altLang="zh-CN" smtClean="0"/>
          </a:p>
          <a:p>
            <a:pPr>
              <a:buFont typeface="Arial" panose="020B0604020202020204" pitchFamily="34" charset="0"/>
              <a:buNone/>
            </a:pPr>
            <a:endParaRPr lang="en-US" altLang="zh-CN" smtClean="0"/>
          </a:p>
          <a:p>
            <a:pPr>
              <a:buFont typeface="Calibri" panose="020F0502020204030204" pitchFamily="34" charset="0"/>
              <a:buAutoNum type="arabicPeriod"/>
            </a:pPr>
            <a:endParaRPr lang="en-US" altLang="zh-CN" smtClean="0"/>
          </a:p>
          <a:p>
            <a:pPr marL="914400" lvl="1" indent="-514350">
              <a:buFont typeface="Calibri" panose="020F0502020204030204" pitchFamily="34" charset="0"/>
              <a:buChar char="–"/>
            </a:pPr>
            <a:endParaRPr lang="en-US" altLang="zh-CN" smtClean="0"/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530600"/>
            <a:ext cx="4572000" cy="309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Computing homography</a:t>
            </a:r>
            <a:endParaRPr lang="en-US" altLang="zh-CN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82000" cy="51355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700" dirty="0" smtClean="0"/>
              <a:t>Assume we have matched points with outliers: How do we compute </a:t>
            </a:r>
            <a:r>
              <a:rPr lang="en-US" altLang="zh-CN" sz="2700" dirty="0" err="1" smtClean="0"/>
              <a:t>homography</a:t>
            </a:r>
            <a:r>
              <a:rPr lang="en-US" altLang="zh-CN" sz="2700" dirty="0" smtClean="0"/>
              <a:t> </a:t>
            </a:r>
            <a:r>
              <a:rPr lang="en-US" altLang="zh-CN" sz="2700" b="1" dirty="0" smtClean="0"/>
              <a:t>H</a:t>
            </a:r>
            <a:r>
              <a:rPr lang="en-US" altLang="zh-CN" sz="2700" dirty="0" smtClean="0"/>
              <a:t>?</a:t>
            </a:r>
            <a:endParaRPr lang="en-US" altLang="zh-CN" sz="2700" dirty="0" smtClean="0"/>
          </a:p>
          <a:p>
            <a:pPr>
              <a:lnSpc>
                <a:spcPct val="80000"/>
              </a:lnSpc>
            </a:pPr>
            <a:endParaRPr lang="en-US" altLang="zh-CN" sz="1000" dirty="0" smtClean="0"/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zh-CN" sz="2700" dirty="0" smtClean="0"/>
              <a:t>Automatic </a:t>
            </a:r>
            <a:r>
              <a:rPr lang="en-US" altLang="zh-CN" sz="2700" dirty="0" err="1" smtClean="0"/>
              <a:t>Homography</a:t>
            </a:r>
            <a:r>
              <a:rPr lang="en-US" altLang="zh-CN" sz="2700" dirty="0" smtClean="0"/>
              <a:t> Estimation with RANSAC</a:t>
            </a:r>
            <a:endParaRPr lang="en-US" altLang="zh-CN" sz="2700" dirty="0" smtClean="0"/>
          </a:p>
          <a:p>
            <a:pPr>
              <a:lnSpc>
                <a:spcPct val="80000"/>
              </a:lnSpc>
              <a:buFont typeface="Calibri" panose="020F0502020204030204" pitchFamily="34" charset="0"/>
              <a:buAutoNum type="arabicPeriod"/>
            </a:pPr>
            <a:r>
              <a:rPr lang="en-US" altLang="zh-CN" sz="2700" dirty="0" smtClean="0"/>
              <a:t>Choose number of samples </a:t>
            </a:r>
            <a:r>
              <a:rPr lang="en-US" altLang="zh-CN" sz="2700" i="1" dirty="0" smtClean="0"/>
              <a:t>N</a:t>
            </a:r>
            <a:endParaRPr lang="en-US" altLang="zh-CN" sz="2700" i="1" dirty="0" smtClean="0"/>
          </a:p>
          <a:p>
            <a:pPr>
              <a:lnSpc>
                <a:spcPct val="80000"/>
              </a:lnSpc>
              <a:buFont typeface="Calibri" panose="020F0502020204030204" pitchFamily="34" charset="0"/>
              <a:buAutoNum type="arabicPeriod"/>
            </a:pPr>
            <a:r>
              <a:rPr lang="en-US" altLang="zh-CN" sz="2700" dirty="0" smtClean="0"/>
              <a:t>Choose 4 random potential matches</a:t>
            </a:r>
            <a:endParaRPr lang="en-US" altLang="zh-CN" sz="2700" dirty="0" smtClean="0"/>
          </a:p>
          <a:p>
            <a:pPr>
              <a:lnSpc>
                <a:spcPct val="80000"/>
              </a:lnSpc>
              <a:buFont typeface="Calibri" panose="020F0502020204030204" pitchFamily="34" charset="0"/>
              <a:buAutoNum type="arabicPeriod"/>
            </a:pPr>
            <a:r>
              <a:rPr lang="en-US" altLang="zh-CN" sz="2700" dirty="0" smtClean="0"/>
              <a:t>Compute </a:t>
            </a:r>
            <a:r>
              <a:rPr lang="en-US" altLang="zh-CN" sz="2700" b="1" dirty="0" smtClean="0"/>
              <a:t>H</a:t>
            </a:r>
            <a:r>
              <a:rPr lang="en-US" altLang="zh-CN" sz="2700" dirty="0" smtClean="0"/>
              <a:t> using normalized DLT</a:t>
            </a:r>
            <a:endParaRPr lang="en-US" altLang="zh-CN" sz="2700" dirty="0" smtClean="0"/>
          </a:p>
          <a:p>
            <a:pPr>
              <a:lnSpc>
                <a:spcPct val="80000"/>
              </a:lnSpc>
              <a:buFont typeface="Calibri" panose="020F0502020204030204" pitchFamily="34" charset="0"/>
              <a:buAutoNum type="arabicPeriod"/>
            </a:pPr>
            <a:r>
              <a:rPr lang="en-US" altLang="zh-CN" sz="2700" dirty="0" smtClean="0"/>
              <a:t>Project points from </a:t>
            </a:r>
            <a:r>
              <a:rPr lang="en-US" altLang="zh-CN" sz="2700" b="1" dirty="0" smtClean="0"/>
              <a:t>x</a:t>
            </a:r>
            <a:r>
              <a:rPr lang="en-US" altLang="zh-CN" sz="2700" dirty="0" smtClean="0"/>
              <a:t> to </a:t>
            </a:r>
            <a:r>
              <a:rPr lang="en-US" altLang="zh-CN" sz="2700" b="1" dirty="0" smtClean="0"/>
              <a:t>x</a:t>
            </a:r>
            <a:r>
              <a:rPr lang="en-US" altLang="zh-CN" sz="2700" dirty="0" smtClean="0"/>
              <a:t>’ for each potentially matching pair:</a:t>
            </a:r>
            <a:endParaRPr lang="en-US" altLang="zh-CN" sz="2700" dirty="0" smtClean="0"/>
          </a:p>
          <a:p>
            <a:pPr>
              <a:lnSpc>
                <a:spcPct val="80000"/>
              </a:lnSpc>
              <a:buFont typeface="Calibri" panose="020F0502020204030204" pitchFamily="34" charset="0"/>
              <a:buAutoNum type="arabicPeriod"/>
            </a:pPr>
            <a:r>
              <a:rPr lang="en-US" altLang="zh-CN" sz="2700" dirty="0" smtClean="0"/>
              <a:t>Count points with projected distance  &lt;  t</a:t>
            </a:r>
            <a:endParaRPr lang="en-US" altLang="zh-CN" sz="2700" dirty="0" smtClean="0"/>
          </a:p>
          <a:p>
            <a:pPr marL="914400" lvl="1" indent="-514350">
              <a:lnSpc>
                <a:spcPct val="80000"/>
              </a:lnSpc>
            </a:pPr>
            <a:r>
              <a:rPr lang="en-US" altLang="zh-CN" sz="2400" dirty="0" smtClean="0"/>
              <a:t>t ~= 6 </a:t>
            </a:r>
            <a:r>
              <a:rPr lang="el-GR" altLang="zh-CN" sz="2400" dirty="0" smtClean="0"/>
              <a:t>σ</a:t>
            </a:r>
            <a:r>
              <a:rPr lang="en-US" altLang="zh-CN" sz="2400" dirty="0" smtClean="0"/>
              <a:t>  ;   </a:t>
            </a:r>
            <a:r>
              <a:rPr lang="el-GR" altLang="zh-CN" sz="2400" dirty="0" smtClean="0"/>
              <a:t>σ</a:t>
            </a:r>
            <a:r>
              <a:rPr lang="en-US" altLang="zh-CN" sz="2400" dirty="0" smtClean="0"/>
              <a:t>  is measurement error (1-3 pixels)</a:t>
            </a:r>
            <a:endParaRPr lang="en-US" altLang="zh-CN" sz="2400" dirty="0" smtClean="0"/>
          </a:p>
          <a:p>
            <a:pPr>
              <a:lnSpc>
                <a:spcPct val="80000"/>
              </a:lnSpc>
              <a:buFont typeface="Calibri" panose="020F0502020204030204" pitchFamily="34" charset="0"/>
              <a:buAutoNum type="arabicPeriod"/>
            </a:pPr>
            <a:r>
              <a:rPr lang="en-US" altLang="zh-CN" sz="2700" dirty="0" smtClean="0"/>
              <a:t>Repeat steps 2-5 </a:t>
            </a:r>
            <a:r>
              <a:rPr lang="en-US" altLang="zh-CN" sz="2700" i="1" dirty="0" smtClean="0"/>
              <a:t>N</a:t>
            </a:r>
            <a:r>
              <a:rPr lang="en-US" altLang="zh-CN" sz="2700" dirty="0" smtClean="0"/>
              <a:t> times</a:t>
            </a:r>
            <a:endParaRPr lang="en-US" altLang="zh-CN" sz="2700" dirty="0" smtClean="0"/>
          </a:p>
          <a:p>
            <a:pPr marL="914400" lvl="1" indent="-514350">
              <a:lnSpc>
                <a:spcPct val="80000"/>
              </a:lnSpc>
            </a:pPr>
            <a:r>
              <a:rPr lang="en-US" altLang="zh-CN" sz="2400" dirty="0" smtClean="0"/>
              <a:t>Choose </a:t>
            </a:r>
            <a:r>
              <a:rPr lang="en-US" altLang="zh-CN" sz="2400" b="1" dirty="0" smtClean="0"/>
              <a:t>H</a:t>
            </a:r>
            <a:r>
              <a:rPr lang="en-US" altLang="zh-CN" sz="2400" dirty="0" smtClean="0"/>
              <a:t> with most inliers</a:t>
            </a:r>
            <a:endParaRPr lang="en-US" altLang="zh-CN" sz="2400" dirty="0" smtClean="0"/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zh-CN" sz="2700" dirty="0" smtClean="0"/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zh-CN" sz="2700" dirty="0" smtClean="0"/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zh-CN" sz="2700" dirty="0" smtClean="0"/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zh-CN" sz="2700" dirty="0" smtClean="0"/>
          </a:p>
          <a:p>
            <a:pPr>
              <a:lnSpc>
                <a:spcPct val="80000"/>
              </a:lnSpc>
              <a:buFont typeface="Calibri" panose="020F0502020204030204" pitchFamily="34" charset="0"/>
              <a:buAutoNum type="arabicPeriod"/>
            </a:pPr>
            <a:endParaRPr lang="en-US" altLang="zh-CN" sz="2700" dirty="0" smtClean="0"/>
          </a:p>
          <a:p>
            <a:pPr marL="914400" lvl="1" indent="-514350">
              <a:lnSpc>
                <a:spcPct val="80000"/>
              </a:lnSpc>
              <a:buFont typeface="Calibri" panose="020F0502020204030204" pitchFamily="34" charset="0"/>
              <a:buChar char="–"/>
            </a:pPr>
            <a:endParaRPr lang="en-US" altLang="zh-CN" sz="2400" dirty="0" smtClean="0"/>
          </a:p>
        </p:txBody>
      </p:sp>
      <p:sp>
        <p:nvSpPr>
          <p:cNvPr id="8" name="Curved Right Arrow 7"/>
          <p:cNvSpPr/>
          <p:nvPr/>
        </p:nvSpPr>
        <p:spPr>
          <a:xfrm flipV="1">
            <a:off x="112713" y="3048000"/>
            <a:ext cx="381000" cy="198120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400"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zh-CN" smtClean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33794" name="Object 3"/>
          <p:cNvGraphicFramePr>
            <a:graphicFrameLocks noChangeAspect="1"/>
          </p:cNvGraphicFramePr>
          <p:nvPr/>
        </p:nvGraphicFramePr>
        <p:xfrm>
          <a:off x="3276600" y="3886200"/>
          <a:ext cx="1076325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946" name="Equation" r:id="rId1" imgW="571500" imgH="228600" progId="Equation.3">
                  <p:embed/>
                </p:oleObj>
              </mc:Choice>
              <mc:Fallback>
                <p:oleObj name="Equation" r:id="rId1" imgW="571500" imgH="228600" progId="Equation.3">
                  <p:embed/>
                  <p:pic>
                    <p:nvPicPr>
                      <p:cNvPr id="0" name="图片 1249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886200"/>
                        <a:ext cx="1076325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Algorithm overview</a:t>
            </a:r>
            <a:endParaRPr lang="en-US"/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24375" y="762000"/>
            <a:ext cx="43815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00500" y="1638300"/>
            <a:ext cx="5143500" cy="52197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0" y="3105150"/>
            <a:ext cx="4572000" cy="1285875"/>
            <a:chOff x="9216" y="4176"/>
            <a:chExt cx="9216" cy="2592"/>
          </a:xfrm>
        </p:grpSpPr>
        <p:pic>
          <p:nvPicPr>
            <p:cNvPr id="86022" name="Picture 4" descr="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23" name="Picture 5" descr="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24" name="Picture 6" descr="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25" name="Picture 7" descr="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26" name="Picture 8" descr="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27" name="Picture 9" descr="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28" name="Picture 10" descr="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29" name="Picture 11" descr="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0" name="Picture 12" descr="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1" name="Picture 13" descr="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2" name="Picture 14" descr="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3" name="Picture 15" descr="1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4" name="Picture 16" descr="13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5" name="Picture 17" descr="14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6" name="Picture 18" descr="15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7" name="Picture 19" descr="19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8" name="Picture 20" descr="20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39" name="Picture 21" descr="21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40" name="Picture 22" descr="22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41" name="Picture 23" descr="2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42" name="Picture 24" descr="3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43" name="Picture 25" descr="16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44" name="Picture 26" descr="17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045" name="Picture 27" descr="18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Image Alignment Algorithm Overview</a:t>
            </a:r>
            <a:endParaRPr lang="en-US" altLang="zh-CN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Given images A and B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914400" lvl="1" indent="-514350" fontAlgn="auto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Compute image features for A and B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914400" lvl="1" indent="-514350" fontAlgn="auto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Match features between A and B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914400" lvl="1" indent="-514350" fontAlgn="auto">
              <a:lnSpc>
                <a:spcPct val="150000"/>
              </a:lnSpc>
              <a:spcAft>
                <a:spcPts val="600"/>
              </a:spcAft>
              <a:buFont typeface="+mj-lt"/>
              <a:buAutoNum type="arabicPeriod"/>
              <a:defRPr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Compute </a:t>
            </a:r>
            <a:r>
              <a:rPr lang="en-US" dirty="0" err="1" smtClean="0">
                <a:latin typeface="Cambria Math" panose="02040503050406030204" pitchFamily="18" charset="0"/>
                <a:ea typeface="Cambria Math" panose="02040503050406030204" pitchFamily="18" charset="0"/>
              </a:rPr>
              <a:t>homography</a:t>
            </a: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 between A and B using least squares on set of matches</a:t>
            </a: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514350" indent="-514350"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dirty="0" smtClean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514350" indent="-51435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What could go wrong?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Algorithm overview</a:t>
            </a:r>
            <a:endParaRPr lang="en-US"/>
          </a:p>
        </p:txBody>
      </p:sp>
      <p:pic>
        <p:nvPicPr>
          <p:cNvPr id="87043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24375" y="762000"/>
            <a:ext cx="43815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00500" y="2085975"/>
            <a:ext cx="5143500" cy="4772025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0" y="3105150"/>
            <a:ext cx="4572000" cy="1285875"/>
            <a:chOff x="9216" y="4176"/>
            <a:chExt cx="9216" cy="2592"/>
          </a:xfrm>
        </p:grpSpPr>
        <p:pic>
          <p:nvPicPr>
            <p:cNvPr id="87046" name="Picture 4" descr="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47" name="Picture 5" descr="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48" name="Picture 6" descr="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49" name="Picture 7" descr="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0" name="Picture 8" descr="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1" name="Picture 9" descr="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2" name="Picture 10" descr="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3" name="Picture 11" descr="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4" name="Picture 12" descr="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5" name="Picture 13" descr="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6" name="Picture 14" descr="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7" name="Picture 15" descr="1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8" name="Picture 16" descr="13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59" name="Picture 17" descr="14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60" name="Picture 18" descr="15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61" name="Picture 19" descr="19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62" name="Picture 20" descr="20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63" name="Picture 21" descr="21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64" name="Picture 22" descr="22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65" name="Picture 23" descr="2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66" name="Picture 24" descr="3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67" name="Picture 25" descr="16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68" name="Picture 26" descr="17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069" name="Picture 27" descr="18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Algorithm overview</a:t>
            </a:r>
            <a:endParaRPr lang="en-US"/>
          </a:p>
        </p:txBody>
      </p:sp>
      <p:pic>
        <p:nvPicPr>
          <p:cNvPr id="88067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24375" y="762000"/>
            <a:ext cx="43815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00500" y="2705100"/>
            <a:ext cx="5143500" cy="41529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0" y="3105150"/>
            <a:ext cx="4572000" cy="1285875"/>
            <a:chOff x="9216" y="4176"/>
            <a:chExt cx="9216" cy="2592"/>
          </a:xfrm>
        </p:grpSpPr>
        <p:pic>
          <p:nvPicPr>
            <p:cNvPr id="88070" name="Picture 4" descr="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1" name="Picture 5" descr="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2" name="Picture 6" descr="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3" name="Picture 7" descr="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4" name="Picture 8" descr="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5" name="Picture 9" descr="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6" name="Picture 10" descr="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7" name="Picture 11" descr="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8" name="Picture 12" descr="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79" name="Picture 13" descr="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80" name="Picture 14" descr="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81" name="Picture 15" descr="1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82" name="Picture 16" descr="13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83" name="Picture 17" descr="14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84" name="Picture 18" descr="15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85" name="Picture 19" descr="19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86" name="Picture 20" descr="20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87" name="Picture 21" descr="21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88" name="Picture 22" descr="22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89" name="Picture 23" descr="2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90" name="Picture 24" descr="3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91" name="Picture 25" descr="16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92" name="Picture 26" descr="17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8093" name="Picture 27" descr="18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Algorithm overview</a:t>
            </a:r>
            <a:endParaRPr lang="en-US"/>
          </a:p>
        </p:txBody>
      </p:sp>
      <p:pic>
        <p:nvPicPr>
          <p:cNvPr id="89091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24375" y="762000"/>
            <a:ext cx="43815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00500" y="3771900"/>
            <a:ext cx="5143500" cy="30861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0" y="3105150"/>
            <a:ext cx="4572000" cy="1285875"/>
            <a:chOff x="9216" y="4176"/>
            <a:chExt cx="9216" cy="2592"/>
          </a:xfrm>
        </p:grpSpPr>
        <p:pic>
          <p:nvPicPr>
            <p:cNvPr id="89094" name="Picture 4" descr="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095" name="Picture 5" descr="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096" name="Picture 6" descr="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097" name="Picture 7" descr="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098" name="Picture 8" descr="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099" name="Picture 9" descr="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00" name="Picture 10" descr="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01" name="Picture 11" descr="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02" name="Picture 12" descr="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03" name="Picture 13" descr="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04" name="Picture 14" descr="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05" name="Picture 15" descr="1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06" name="Picture 16" descr="13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07" name="Picture 17" descr="14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08" name="Picture 18" descr="15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09" name="Picture 19" descr="19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10" name="Picture 20" descr="20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11" name="Picture 21" descr="21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12" name="Picture 22" descr="22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13" name="Picture 23" descr="2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14" name="Picture 24" descr="3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15" name="Picture 25" descr="16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16" name="Picture 26" descr="17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117" name="Picture 27" descr="18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Algorithm overview</a:t>
            </a:r>
            <a:endParaRPr lang="en-US"/>
          </a:p>
        </p:txBody>
      </p:sp>
      <p:pic>
        <p:nvPicPr>
          <p:cNvPr id="9011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24375" y="762000"/>
            <a:ext cx="43815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00500" y="4552950"/>
            <a:ext cx="5143500" cy="230505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0" y="3105150"/>
            <a:ext cx="4572000" cy="1285875"/>
            <a:chOff x="9216" y="4176"/>
            <a:chExt cx="9216" cy="2592"/>
          </a:xfrm>
        </p:grpSpPr>
        <p:pic>
          <p:nvPicPr>
            <p:cNvPr id="90118" name="Picture 4" descr="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19" name="Picture 5" descr="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20" name="Picture 6" descr="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21" name="Picture 7" descr="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22" name="Picture 8" descr="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23" name="Picture 9" descr="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24" name="Picture 10" descr="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25" name="Picture 11" descr="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26" name="Picture 12" descr="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27" name="Picture 13" descr="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28" name="Picture 14" descr="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29" name="Picture 15" descr="1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30" name="Picture 16" descr="13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31" name="Picture 17" descr="14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32" name="Picture 18" descr="15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33" name="Picture 19" descr="19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34" name="Picture 20" descr="20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35" name="Picture 21" descr="21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36" name="Picture 22" descr="22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37" name="Picture 23" descr="2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38" name="Picture 24" descr="3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39" name="Picture 25" descr="16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40" name="Picture 26" descr="17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41" name="Picture 27" descr="18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文本框 29"/>
          <p:cNvSpPr txBox="1"/>
          <p:nvPr/>
        </p:nvSpPr>
        <p:spPr>
          <a:xfrm>
            <a:off x="7708871" y="4124795"/>
            <a:ext cx="78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(DLT)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Algorithm overview</a:t>
            </a:r>
            <a:endParaRPr lang="en-US"/>
          </a:p>
        </p:txBody>
      </p:sp>
      <p:pic>
        <p:nvPicPr>
          <p:cNvPr id="91139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24375" y="762000"/>
            <a:ext cx="43815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00500" y="5219700"/>
            <a:ext cx="5143500" cy="16383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0" y="3105150"/>
            <a:ext cx="4572000" cy="1285875"/>
            <a:chOff x="9216" y="4176"/>
            <a:chExt cx="9216" cy="2592"/>
          </a:xfrm>
        </p:grpSpPr>
        <p:pic>
          <p:nvPicPr>
            <p:cNvPr id="91142" name="Picture 4" descr="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43" name="Picture 5" descr="1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44" name="Picture 6" descr="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45" name="Picture 7" descr="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46" name="Picture 8" descr="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47" name="Picture 9" descr="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48" name="Picture 10" descr="7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49" name="Picture 11" descr="8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50" name="Picture 12" descr="9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51" name="Picture 13" descr="10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52" name="Picture 14" descr="11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53" name="Picture 15" descr="12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54" name="Picture 16" descr="13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55" name="Picture 17" descr="14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56" name="Picture 18" descr="15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57" name="Picture 19" descr="19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58" name="Picture 20" descr="20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59" name="Picture 21" descr="21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60" name="Picture 22" descr="22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61" name="Picture 23" descr="2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62" name="Picture 24" descr="3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63" name="Picture 25" descr="16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64" name="Picture 26" descr="17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1165" name="Picture 27" descr="18"/>
            <p:cNvPicPr>
              <a:picLocks noChangeAspect="1" noChangeArrowheads="1"/>
            </p:cNvPicPr>
            <p:nvPr/>
          </p:nvPicPr>
          <p:blipFill>
            <a:blip r:embed="rId25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7708871" y="4124795"/>
            <a:ext cx="7897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</a:rPr>
              <a:t>(DLT)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Finding the panoramas</a:t>
            </a:r>
            <a:endParaRPr lang="en-US"/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990600" y="1609725"/>
            <a:ext cx="7010400" cy="1971675"/>
            <a:chOff x="9216" y="4176"/>
            <a:chExt cx="9216" cy="2592"/>
          </a:xfrm>
        </p:grpSpPr>
        <p:pic>
          <p:nvPicPr>
            <p:cNvPr id="92202" name="Picture 4" descr="0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3" name="Picture 5" descr="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4" name="Picture 6" descr="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5" name="Picture 7" descr="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6" name="Picture 8" descr="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7" name="Picture 9" descr="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8" name="Picture 10" descr="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09" name="Picture 11" descr="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0" name="Picture 12" descr="9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1" name="Picture 13" descr="1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2" name="Picture 14" descr="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3" name="Picture 15" descr="1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4" name="Picture 16" descr="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5" name="Picture 17" descr="14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6" name="Picture 18" descr="15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7" name="Picture 19" descr="19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8" name="Picture 20" descr="20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19" name="Picture 21" descr="21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20" name="Picture 22" descr="22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21" name="Picture 23" descr="23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22" name="Picture 24" descr="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23" name="Picture 25" descr="16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24" name="Picture 26" descr="17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225" name="Picture 27" descr="1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2164" name="AutoShape 28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2165" name="Picture 29" descr="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876800" y="58197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6" name="Picture 30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57435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7" name="Picture 31" descr="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52863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8" name="Picture 32" descr="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90800" y="5514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9" name="Picture 33" descr="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3609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0" name="Picture 34" descr="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33600" y="38385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1" name="Picture 35" descr="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905000" y="44481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2" name="Picture 36" descr="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971800" y="3609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3" name="Picture 37" descr="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971800" y="4371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4" name="Picture 38" descr="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828800" y="53625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5" name="Picture 39" descr="19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324600" y="58197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6" name="Picture 40" descr="20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858000" y="53625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7" name="Picture 41" descr="21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096000" y="53625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8" name="Picture 42" descr="2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086600" y="58197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79" name="Picture 43" descr="16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5486400" y="42957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0" name="Picture 44" descr="17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5257800" y="3609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1" name="Picture 45" descr="18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4724400" y="40671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2" name="Picture 46" descr="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0" y="48291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83" name="Picture 47" descr="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4752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84" name="Line 48"/>
          <p:cNvSpPr>
            <a:spLocks noChangeShapeType="1"/>
          </p:cNvSpPr>
          <p:nvPr/>
        </p:nvSpPr>
        <p:spPr bwMode="auto">
          <a:xfrm flipH="1" flipV="1">
            <a:off x="2895600" y="5133975"/>
            <a:ext cx="152400" cy="6127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85" name="Line 49"/>
          <p:cNvSpPr>
            <a:spLocks noChangeShapeType="1"/>
          </p:cNvSpPr>
          <p:nvPr/>
        </p:nvSpPr>
        <p:spPr bwMode="auto">
          <a:xfrm flipH="1" flipV="1">
            <a:off x="3429000" y="3914775"/>
            <a:ext cx="0" cy="765175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86" name="Line 50"/>
          <p:cNvSpPr>
            <a:spLocks noChangeShapeType="1"/>
          </p:cNvSpPr>
          <p:nvPr/>
        </p:nvSpPr>
        <p:spPr bwMode="auto">
          <a:xfrm flipH="1" flipV="1">
            <a:off x="1981200" y="3838575"/>
            <a:ext cx="6096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87" name="Line 51"/>
          <p:cNvSpPr>
            <a:spLocks noChangeShapeType="1"/>
          </p:cNvSpPr>
          <p:nvPr/>
        </p:nvSpPr>
        <p:spPr bwMode="auto">
          <a:xfrm flipH="1" flipV="1">
            <a:off x="1828800" y="5286375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88" name="Line 52"/>
          <p:cNvSpPr>
            <a:spLocks noChangeShapeType="1"/>
          </p:cNvSpPr>
          <p:nvPr/>
        </p:nvSpPr>
        <p:spPr bwMode="auto">
          <a:xfrm flipH="1" flipV="1">
            <a:off x="4724400" y="5667375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89" name="Line 53"/>
          <p:cNvSpPr>
            <a:spLocks noChangeShapeType="1"/>
          </p:cNvSpPr>
          <p:nvPr/>
        </p:nvSpPr>
        <p:spPr bwMode="auto">
          <a:xfrm flipH="1" flipV="1">
            <a:off x="2514600" y="4600575"/>
            <a:ext cx="3810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0" name="Line 54"/>
          <p:cNvSpPr>
            <a:spLocks noChangeShapeType="1"/>
          </p:cNvSpPr>
          <p:nvPr/>
        </p:nvSpPr>
        <p:spPr bwMode="auto">
          <a:xfrm flipH="1" flipV="1">
            <a:off x="2057400" y="4600575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1" name="Line 55"/>
          <p:cNvSpPr>
            <a:spLocks noChangeShapeType="1"/>
          </p:cNvSpPr>
          <p:nvPr/>
        </p:nvSpPr>
        <p:spPr bwMode="auto">
          <a:xfrm flipH="1">
            <a:off x="2743200" y="3990975"/>
            <a:ext cx="457200" cy="76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2" name="Line 56"/>
          <p:cNvSpPr>
            <a:spLocks noChangeShapeType="1"/>
          </p:cNvSpPr>
          <p:nvPr/>
        </p:nvSpPr>
        <p:spPr bwMode="auto">
          <a:xfrm flipH="1" flipV="1">
            <a:off x="2514600" y="4752975"/>
            <a:ext cx="0" cy="9144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3" name="Line 57"/>
          <p:cNvSpPr>
            <a:spLocks noChangeShapeType="1"/>
          </p:cNvSpPr>
          <p:nvPr/>
        </p:nvSpPr>
        <p:spPr bwMode="auto">
          <a:xfrm flipH="1" flipV="1">
            <a:off x="7391400" y="5591175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4" name="Line 58"/>
          <p:cNvSpPr>
            <a:spLocks noChangeShapeType="1"/>
          </p:cNvSpPr>
          <p:nvPr/>
        </p:nvSpPr>
        <p:spPr bwMode="auto">
          <a:xfrm flipH="1" flipV="1">
            <a:off x="5105400" y="4600575"/>
            <a:ext cx="838200" cy="3048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5" name="Line 59"/>
          <p:cNvSpPr>
            <a:spLocks noChangeShapeType="1"/>
          </p:cNvSpPr>
          <p:nvPr/>
        </p:nvSpPr>
        <p:spPr bwMode="auto">
          <a:xfrm flipV="1">
            <a:off x="5257800" y="3838575"/>
            <a:ext cx="3810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6" name="Line 60"/>
          <p:cNvSpPr>
            <a:spLocks noChangeShapeType="1"/>
          </p:cNvSpPr>
          <p:nvPr/>
        </p:nvSpPr>
        <p:spPr bwMode="auto">
          <a:xfrm flipH="1" flipV="1">
            <a:off x="5943600" y="3990975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7" name="Line 61"/>
          <p:cNvSpPr>
            <a:spLocks noChangeShapeType="1"/>
          </p:cNvSpPr>
          <p:nvPr/>
        </p:nvSpPr>
        <p:spPr bwMode="auto">
          <a:xfrm flipH="1" flipV="1">
            <a:off x="4800600" y="6276975"/>
            <a:ext cx="4572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8" name="Line 62"/>
          <p:cNvSpPr>
            <a:spLocks noChangeShapeType="1"/>
          </p:cNvSpPr>
          <p:nvPr/>
        </p:nvSpPr>
        <p:spPr bwMode="auto">
          <a:xfrm flipH="1" flipV="1">
            <a:off x="5257800" y="5667375"/>
            <a:ext cx="7620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99" name="Line 63"/>
          <p:cNvSpPr>
            <a:spLocks noChangeShapeType="1"/>
          </p:cNvSpPr>
          <p:nvPr/>
        </p:nvSpPr>
        <p:spPr bwMode="auto">
          <a:xfrm flipV="1">
            <a:off x="6629400" y="5591175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0" name="Line 64"/>
          <p:cNvSpPr>
            <a:spLocks noChangeShapeType="1"/>
          </p:cNvSpPr>
          <p:nvPr/>
        </p:nvSpPr>
        <p:spPr bwMode="auto">
          <a:xfrm flipV="1">
            <a:off x="6858000" y="6276975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201" name="Line 65"/>
          <p:cNvSpPr>
            <a:spLocks noChangeShapeType="1"/>
          </p:cNvSpPr>
          <p:nvPr/>
        </p:nvSpPr>
        <p:spPr bwMode="auto">
          <a:xfrm flipH="1" flipV="1">
            <a:off x="6629400" y="5743575"/>
            <a:ext cx="0" cy="45720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 type="triangle" w="lg" len="med"/>
            <a:tailEnd type="triangle" w="lg" len="med"/>
          </a:ln>
        </p:spPr>
        <p:txBody>
          <a:bodyPr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Finding the panoramas</a:t>
            </a:r>
            <a:endParaRPr lang="en-US"/>
          </a:p>
        </p:txBody>
      </p:sp>
      <p:grpSp>
        <p:nvGrpSpPr>
          <p:cNvPr id="2" name="Group 3"/>
          <p:cNvGrpSpPr>
            <a:grpSpLocks noChangeAspect="1"/>
          </p:cNvGrpSpPr>
          <p:nvPr/>
        </p:nvGrpSpPr>
        <p:grpSpPr bwMode="auto">
          <a:xfrm>
            <a:off x="990600" y="1609725"/>
            <a:ext cx="7010400" cy="1971675"/>
            <a:chOff x="9216" y="4176"/>
            <a:chExt cx="9216" cy="2592"/>
          </a:xfrm>
        </p:grpSpPr>
        <p:pic>
          <p:nvPicPr>
            <p:cNvPr id="93208" name="Picture 4" descr="0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10368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09" name="Picture 5" descr="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9216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10" name="Picture 6" descr="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520" y="4176"/>
              <a:ext cx="1152" cy="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11" name="Picture 7" descr="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3824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12" name="Picture 8" descr="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4976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13" name="Picture 9" descr="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6128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14" name="Picture 10" descr="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7280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15" name="Picture 11" descr="8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21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16" name="Picture 12" descr="9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036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17" name="Picture 13" descr="10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152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18" name="Picture 14" descr="11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12672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19" name="Picture 15" descr="1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13824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20" name="Picture 16" descr="1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14976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21" name="Picture 17" descr="14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6128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22" name="Picture 18" descr="15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17280" y="5040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23" name="Picture 19" descr="19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>
              <a:off x="12672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24" name="Picture 20" descr="20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3824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25" name="Picture 21" descr="21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497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26" name="Picture 22" descr="22"/>
            <p:cNvPicPr>
              <a:picLocks noChangeAspect="1" noChangeArrowheads="1"/>
            </p:cNvPicPr>
            <p:nvPr/>
          </p:nvPicPr>
          <p:blipFill>
            <a:blip r:embed="rId19"/>
            <a:srcRect/>
            <a:stretch>
              <a:fillRect/>
            </a:stretch>
          </p:blipFill>
          <p:spPr bwMode="auto">
            <a:xfrm>
              <a:off x="1612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27" name="Picture 23" descr="23"/>
            <p:cNvPicPr>
              <a:picLocks noChangeAspect="1" noChangeArrowheads="1"/>
            </p:cNvPicPr>
            <p:nvPr/>
          </p:nvPicPr>
          <p:blipFill>
            <a:blip r:embed="rId20"/>
            <a:srcRect/>
            <a:stretch>
              <a:fillRect/>
            </a:stretch>
          </p:blipFill>
          <p:spPr bwMode="auto">
            <a:xfrm>
              <a:off x="1728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28" name="Picture 24" descr="3"/>
            <p:cNvPicPr>
              <a:picLocks noChangeAspect="1" noChangeArrowheads="1"/>
            </p:cNvPicPr>
            <p:nvPr/>
          </p:nvPicPr>
          <p:blipFill>
            <a:blip r:embed="rId21"/>
            <a:srcRect/>
            <a:stretch>
              <a:fillRect/>
            </a:stretch>
          </p:blipFill>
          <p:spPr bwMode="auto">
            <a:xfrm>
              <a:off x="12672" y="4176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29" name="Picture 25" descr="16"/>
            <p:cNvPicPr>
              <a:picLocks noChangeAspect="1" noChangeArrowheads="1"/>
            </p:cNvPicPr>
            <p:nvPr/>
          </p:nvPicPr>
          <p:blipFill>
            <a:blip r:embed="rId22"/>
            <a:srcRect/>
            <a:stretch>
              <a:fillRect/>
            </a:stretch>
          </p:blipFill>
          <p:spPr bwMode="auto">
            <a:xfrm>
              <a:off x="9216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30" name="Picture 26" descr="17"/>
            <p:cNvPicPr>
              <a:picLocks noChangeAspect="1" noChangeArrowheads="1"/>
            </p:cNvPicPr>
            <p:nvPr/>
          </p:nvPicPr>
          <p:blipFill>
            <a:blip r:embed="rId23"/>
            <a:srcRect/>
            <a:stretch>
              <a:fillRect/>
            </a:stretch>
          </p:blipFill>
          <p:spPr bwMode="auto">
            <a:xfrm>
              <a:off x="10368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231" name="Picture 27" descr="18"/>
            <p:cNvPicPr>
              <a:picLocks noChangeAspect="1" noChangeArrowheads="1"/>
            </p:cNvPicPr>
            <p:nvPr/>
          </p:nvPicPr>
          <p:blipFill>
            <a:blip r:embed="rId24"/>
            <a:srcRect/>
            <a:stretch>
              <a:fillRect/>
            </a:stretch>
          </p:blipFill>
          <p:spPr bwMode="auto">
            <a:xfrm>
              <a:off x="11520" y="5904"/>
              <a:ext cx="1152" cy="8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3188" name="AutoShape 28"/>
          <p:cNvSpPr>
            <a:spLocks noChangeArrowheads="1"/>
          </p:cNvSpPr>
          <p:nvPr/>
        </p:nvSpPr>
        <p:spPr bwMode="auto">
          <a:xfrm>
            <a:off x="4146550" y="3125788"/>
            <a:ext cx="739775" cy="1090612"/>
          </a:xfrm>
          <a:prstGeom prst="downArrow">
            <a:avLst>
              <a:gd name="adj1" fmla="val 50000"/>
              <a:gd name="adj2" fmla="val 36856"/>
            </a:avLst>
          </a:prstGeom>
          <a:solidFill>
            <a:schemeClr val="accent1"/>
          </a:solidFill>
          <a:ln w="9525">
            <a:solidFill>
              <a:schemeClr val="bg1"/>
            </a:solidFill>
            <a:miter lim="800000"/>
          </a:ln>
        </p:spPr>
        <p:txBody>
          <a:bodyPr anchor="ctr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93189" name="Picture 29" descr="0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876800" y="58197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0" name="Picture 30" descr="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57435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1" name="Picture 31" descr="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52863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2" name="Picture 32" descr="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90800" y="5514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3" name="Picture 33" descr="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24000" y="3609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4" name="Picture 34" descr="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133600" y="38385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5" name="Picture 35" descr="10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905000" y="44481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6" name="Picture 36" descr="11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971800" y="3609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7" name="Picture 37" descr="1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2971800" y="4371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8" name="Picture 38" descr="1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828800" y="53625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199" name="Picture 39" descr="19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6324600" y="58197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00" name="Picture 40" descr="20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858000" y="53625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01" name="Picture 41" descr="21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6096000" y="53625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02" name="Picture 42" descr="2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7086600" y="58197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03" name="Picture 43" descr="16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5486400" y="42957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04" name="Picture 44" descr="17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5257800" y="3609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05" name="Picture 45" descr="18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4724400" y="40671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06" name="Picture 46" descr="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524000" y="48291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207" name="Picture 47" descr="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4752975"/>
            <a:ext cx="8763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Algorithm overview</a:t>
            </a:r>
            <a:endParaRPr lang="en-US"/>
          </a:p>
        </p:txBody>
      </p:sp>
      <p:pic>
        <p:nvPicPr>
          <p:cNvPr id="94211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24375" y="762000"/>
            <a:ext cx="43815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00500" y="5219700"/>
            <a:ext cx="5143500" cy="16383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Algorithm overview</a:t>
            </a:r>
            <a:endParaRPr lang="en-US"/>
          </a:p>
        </p:txBody>
      </p:sp>
      <p:pic>
        <p:nvPicPr>
          <p:cNvPr id="95235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24375" y="762000"/>
            <a:ext cx="43815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4000500" y="6096000"/>
            <a:ext cx="5143500" cy="762000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Algorithm overview</a:t>
            </a:r>
            <a:endParaRPr lang="en-US"/>
          </a:p>
        </p:txBody>
      </p:sp>
      <p:pic>
        <p:nvPicPr>
          <p:cNvPr id="96259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24375" y="762000"/>
            <a:ext cx="43815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672542"/>
            <a:ext cx="7772400" cy="1470025"/>
          </a:xfrm>
        </p:spPr>
        <p:txBody>
          <a:bodyPr>
            <a:noAutofit/>
          </a:bodyPr>
          <a:lstStyle/>
          <a:p>
            <a:pPr algn="ctr" eaLnBrk="1" hangingPunct="1"/>
            <a:r>
              <a:rPr lang="en-US" altLang="zh-TW" sz="4800" dirty="0" smtClean="0">
                <a:ea typeface="PMingLiU" charset="-120"/>
                <a:cs typeface="PMingLiU" charset="-120"/>
              </a:rPr>
              <a:t>Feature Matching and RANSAC</a:t>
            </a:r>
            <a:endParaRPr lang="en-US" altLang="zh-TW" sz="4800" i="1" dirty="0">
              <a:ea typeface="PMingLiU" charset="-120"/>
              <a:cs typeface="PMingLiU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Get you own copy!</a:t>
            </a:r>
            <a:endParaRPr lang="en-US"/>
          </a:p>
        </p:txBody>
      </p:sp>
      <p:pic>
        <p:nvPicPr>
          <p:cNvPr id="97283" name="Picture 3" descr="Amazon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33550" y="1381125"/>
            <a:ext cx="5692775" cy="423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4" name="TextBox 6"/>
          <p:cNvSpPr txBox="1">
            <a:spLocks noChangeArrowheads="1"/>
          </p:cNvSpPr>
          <p:nvPr/>
        </p:nvSpPr>
        <p:spPr bwMode="auto">
          <a:xfrm>
            <a:off x="2181225" y="5838825"/>
            <a:ext cx="4768850" cy="8302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[Brown &amp; Lowe, ICCV 2003]</a:t>
            </a: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 New Roman" panose="02020603050405020304" pitchFamily="18" charset="0"/>
              </a:rPr>
              <a:t>[Brown, Szeliski, Winder, CVPR’05]</a:t>
            </a:r>
            <a:endParaRPr lang="en-US" sz="24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How well does this work?</a:t>
            </a:r>
            <a:endParaRPr lang="en-US"/>
          </a:p>
        </p:txBody>
      </p:sp>
      <p:sp>
        <p:nvSpPr>
          <p:cNvPr id="98307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Test on 100s of examples…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/>
              <a:t>How well does this work?</a:t>
            </a:r>
            <a:endParaRPr lang="en-US"/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/>
              <a:t>Test on 100s of examples…</a:t>
            </a:r>
            <a:endParaRPr lang="en-US"/>
          </a:p>
          <a:p>
            <a:pPr eaLnBrk="1" hangingPunct="1"/>
            <a:endParaRPr lang="en-US"/>
          </a:p>
          <a:p>
            <a:pPr eaLnBrk="1" hangingPunct="1"/>
            <a:r>
              <a:rPr lang="en-US"/>
              <a:t>…still too many failures (5-10%)</a:t>
            </a:r>
            <a:br>
              <a:rPr lang="en-US"/>
            </a:br>
            <a:r>
              <a:rPr lang="en-US"/>
              <a:t>for </a:t>
            </a:r>
            <a:r>
              <a:rPr lang="en-US" u="sng"/>
              <a:t>consumer</a:t>
            </a:r>
            <a:r>
              <a:rPr lang="en-US"/>
              <a:t> application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01000" cy="990600"/>
          </a:xfrm>
        </p:spPr>
        <p:txBody>
          <a:bodyPr/>
          <a:lstStyle/>
          <a:p>
            <a:pPr eaLnBrk="1" hangingPunct="1"/>
            <a:r>
              <a:rPr lang="en-US"/>
              <a:t>Matching Mistakes: False Positive</a:t>
            </a:r>
            <a:endParaRPr lang="en-US"/>
          </a:p>
        </p:txBody>
      </p:sp>
      <p:pic>
        <p:nvPicPr>
          <p:cNvPr id="100355" name="Picture 3" descr="abbey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7200" y="1295400"/>
            <a:ext cx="407511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6" name="Picture 4" descr="abbey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295400"/>
            <a:ext cx="4048125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077200" cy="990600"/>
          </a:xfrm>
        </p:spPr>
        <p:txBody>
          <a:bodyPr/>
          <a:lstStyle/>
          <a:p>
            <a:pPr eaLnBrk="1" hangingPunct="1"/>
            <a:r>
              <a:rPr lang="en-US"/>
              <a:t>Matching Mistakes: False Positive</a:t>
            </a:r>
            <a:endParaRPr lang="en-US"/>
          </a:p>
        </p:txBody>
      </p:sp>
      <p:pic>
        <p:nvPicPr>
          <p:cNvPr id="101379" name="Picture 3" descr="officeatrium1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828800"/>
            <a:ext cx="4572000" cy="344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80" name="Picture 4" descr="officeatrium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828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/>
              <a:t>Matching Mistakes: False Negative</a:t>
            </a:r>
            <a:endParaRPr lang="en-US"/>
          </a:p>
        </p:txBody>
      </p:sp>
      <p:sp>
        <p:nvSpPr>
          <p:cNvPr id="10240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Moving objects: large areas of disagreement</a:t>
            </a:r>
            <a:endParaRPr lang="en-US"/>
          </a:p>
          <a:p>
            <a:pPr eaLnBrk="1" hangingPunct="1"/>
            <a:endParaRPr lang="en-US"/>
          </a:p>
        </p:txBody>
      </p:sp>
      <p:pic>
        <p:nvPicPr>
          <p:cNvPr id="102404" name="Picture 6" descr="bborig_crop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66800" y="2065338"/>
            <a:ext cx="7083425" cy="408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4" descr="brostow_deception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10000" y="1676400"/>
            <a:ext cx="5141913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Matching Mistakes</a:t>
            </a:r>
            <a:endParaRPr lang="en-US"/>
          </a:p>
        </p:txBody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4762500" cy="4724400"/>
          </a:xfrm>
        </p:spPr>
        <p:txBody>
          <a:bodyPr/>
          <a:lstStyle/>
          <a:p>
            <a:pPr eaLnBrk="1" hangingPunct="1"/>
            <a:r>
              <a:rPr lang="en-US" sz="3000"/>
              <a:t>Accidental alignment</a:t>
            </a:r>
            <a:endParaRPr lang="en-US" sz="3000"/>
          </a:p>
          <a:p>
            <a:pPr lvl="1" eaLnBrk="1" hangingPunct="1"/>
            <a:r>
              <a:rPr lang="en-US" sz="2600"/>
              <a:t>repeated / similar regions</a:t>
            </a:r>
            <a:endParaRPr lang="en-US" sz="2600"/>
          </a:p>
          <a:p>
            <a:pPr eaLnBrk="1" hangingPunct="1"/>
            <a:r>
              <a:rPr lang="en-US" sz="3000"/>
              <a:t>Failed alignments</a:t>
            </a:r>
            <a:endParaRPr lang="en-US" sz="3000"/>
          </a:p>
          <a:p>
            <a:pPr lvl="1" eaLnBrk="1" hangingPunct="1"/>
            <a:r>
              <a:rPr lang="en-US" sz="2600"/>
              <a:t>moving objects / parallax</a:t>
            </a:r>
            <a:endParaRPr lang="en-US" sz="2600"/>
          </a:p>
          <a:p>
            <a:pPr lvl="1" eaLnBrk="1" hangingPunct="1"/>
            <a:r>
              <a:rPr lang="en-US" sz="2600"/>
              <a:t>low overlap</a:t>
            </a:r>
            <a:endParaRPr lang="en-US" sz="2600"/>
          </a:p>
          <a:p>
            <a:pPr lvl="1" eaLnBrk="1" hangingPunct="1"/>
            <a:r>
              <a:rPr lang="en-US" sz="2600"/>
              <a:t>“feature-less” regions</a:t>
            </a:r>
            <a:br>
              <a:rPr lang="en-US" sz="2600"/>
            </a:br>
            <a:endParaRPr lang="en-US" sz="2600"/>
          </a:p>
          <a:p>
            <a:pPr eaLnBrk="1" hangingPunct="1"/>
            <a:r>
              <a:rPr lang="en-US" sz="3000"/>
              <a:t>No 100% reliable algorithm?</a:t>
            </a:r>
            <a:endParaRPr lang="en-US" sz="3000"/>
          </a:p>
        </p:txBody>
      </p:sp>
      <p:pic>
        <p:nvPicPr>
          <p:cNvPr id="103429" name="Picture 5" descr="brostow_deception3102-0203_ST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5150" y="4229100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How can we fix these?</a:t>
            </a:r>
            <a:endParaRPr lang="en-US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Tune the feature detector</a:t>
            </a:r>
            <a:endParaRPr lang="en-US"/>
          </a:p>
          <a:p>
            <a:pPr eaLnBrk="1" hangingPunct="1"/>
            <a:r>
              <a:rPr lang="en-US"/>
              <a:t>Tune the feature matcher (cost metric)</a:t>
            </a:r>
            <a:endParaRPr lang="en-US"/>
          </a:p>
          <a:p>
            <a:pPr eaLnBrk="1" hangingPunct="1"/>
            <a:r>
              <a:rPr lang="en-US"/>
              <a:t>Tune the RANSAC stage (motion model)</a:t>
            </a:r>
            <a:endParaRPr lang="en-US"/>
          </a:p>
          <a:p>
            <a:pPr eaLnBrk="1" hangingPunct="1"/>
            <a:r>
              <a:rPr lang="en-US"/>
              <a:t>Tune the verification stage</a:t>
            </a:r>
            <a:endParaRPr lang="en-US"/>
          </a:p>
          <a:p>
            <a:pPr eaLnBrk="1" hangingPunct="1"/>
            <a:r>
              <a:rPr lang="en-US">
                <a:solidFill>
                  <a:schemeClr val="tx2"/>
                </a:solidFill>
              </a:rPr>
              <a:t>Use “higher-level” knowledge</a:t>
            </a:r>
            <a:endParaRPr lang="en-US">
              <a:solidFill>
                <a:schemeClr val="tx2"/>
              </a:solidFill>
            </a:endParaRPr>
          </a:p>
          <a:p>
            <a:pPr lvl="1" eaLnBrk="1" hangingPunct="1"/>
            <a:r>
              <a:rPr lang="en-US">
                <a:solidFill>
                  <a:schemeClr val="tx2"/>
                </a:solidFill>
              </a:rPr>
              <a:t>e.g., typical camera motions</a:t>
            </a:r>
            <a:br>
              <a:rPr lang="en-US">
                <a:solidFill>
                  <a:schemeClr val="tx2"/>
                </a:solidFill>
              </a:rPr>
            </a:br>
            <a:endParaRPr lang="en-US"/>
          </a:p>
          <a:p>
            <a:pPr eaLnBrk="1" hangingPunct="1"/>
            <a:r>
              <a:rPr lang="en-US"/>
              <a:t>Need a large training/test data set (panoramas)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Feature matching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668677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5" t="8487" r="9428" b="11046"/>
          <a:stretch>
            <a:fillRect/>
          </a:stretch>
        </p:blipFill>
        <p:spPr bwMode="auto">
          <a:xfrm>
            <a:off x="685800" y="990600"/>
            <a:ext cx="3662363" cy="289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867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2" t="7619" r="9428" b="11807"/>
          <a:stretch>
            <a:fillRect/>
          </a:stretch>
        </p:blipFill>
        <p:spPr bwMode="auto">
          <a:xfrm>
            <a:off x="4611688" y="990600"/>
            <a:ext cx="3721100" cy="290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867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6" t="10825" r="12073" b="10780"/>
          <a:stretch>
            <a:fillRect/>
          </a:stretch>
        </p:blipFill>
        <p:spPr bwMode="auto">
          <a:xfrm>
            <a:off x="1066800" y="3962400"/>
            <a:ext cx="2898775" cy="284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868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9528" r="12910" b="9253"/>
          <a:stretch>
            <a:fillRect/>
          </a:stretch>
        </p:blipFill>
        <p:spPr bwMode="auto">
          <a:xfrm>
            <a:off x="5029200" y="3962400"/>
            <a:ext cx="2949575" cy="281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682" name="Line 10"/>
          <p:cNvSpPr>
            <a:spLocks noChangeShapeType="1"/>
          </p:cNvSpPr>
          <p:nvPr/>
        </p:nvSpPr>
        <p:spPr bwMode="auto">
          <a:xfrm>
            <a:off x="4191000" y="5410200"/>
            <a:ext cx="68103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68683" name="Text Box 11"/>
          <p:cNvSpPr txBox="1">
            <a:spLocks noChangeArrowheads="1"/>
          </p:cNvSpPr>
          <p:nvPr/>
        </p:nvSpPr>
        <p:spPr bwMode="auto">
          <a:xfrm>
            <a:off x="4348163" y="4768850"/>
            <a:ext cx="4127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>
                <a:solidFill>
                  <a:srgbClr val="FF0000"/>
                </a:solidFill>
                <a:ea typeface="宋体" panose="02010600030101010101" pitchFamily="2" charset="-122"/>
              </a:rPr>
              <a:t>?</a:t>
            </a:r>
            <a:endParaRPr lang="en-US" altLang="zh-CN" sz="36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_INSTRUCTOR VIEW19C14C36-AC8E-43BC-9DB6-C2AAF774C7DC|PANE__TAG" val="_"/>
</p:tagLst>
</file>

<file path=ppt/tags/tag10.xml><?xml version="1.0" encoding="utf-8"?>
<p:tagLst xmlns:p="http://schemas.openxmlformats.org/presentationml/2006/main">
  <p:tag name="_INSTRUCTOR VIEW19C14C36-AC8E-43BC-9DB6-C2AAF774C7DC|PANE__TAG" val="_"/>
</p:tagLst>
</file>

<file path=ppt/tags/tag11.xml><?xml version="1.0" encoding="utf-8"?>
<p:tagLst xmlns:p="http://schemas.openxmlformats.org/presentationml/2006/main">
  <p:tag name="_INSTRUCTOR VIEW19C14C36-AC8E-43BC-9DB6-C2AAF774C7DC|PANE__TAG" val="_"/>
</p:tagLst>
</file>

<file path=ppt/tags/tag12.xml><?xml version="1.0" encoding="utf-8"?>
<p:tagLst xmlns:p="http://schemas.openxmlformats.org/presentationml/2006/main">
  <p:tag name="_INSTRUCTOR VIEW19C14C36-AC8E-43BC-9DB6-C2AAF774C7DC|PANE__TAG" val="_"/>
</p:tagLst>
</file>

<file path=ppt/tags/tag13.xml><?xml version="1.0" encoding="utf-8"?>
<p:tagLst xmlns:p="http://schemas.openxmlformats.org/presentationml/2006/main">
  <p:tag name="_INSTRUCTOR VIEW19C14C36-AC8E-43BC-9DB6-C2AAF774C7DC|PANE__TAG" val="_"/>
</p:tagLst>
</file>

<file path=ppt/tags/tag14.xml><?xml version="1.0" encoding="utf-8"?>
<p:tagLst xmlns:p="http://schemas.openxmlformats.org/presentationml/2006/main">
  <p:tag name="_INSTRUCTOR VIEW19C14C36-AC8E-43BC-9DB6-C2AAF774C7DC|PANE__TAG" val="_"/>
</p:tagLst>
</file>

<file path=ppt/tags/tag15.xml><?xml version="1.0" encoding="utf-8"?>
<p:tagLst xmlns:p="http://schemas.openxmlformats.org/presentationml/2006/main">
  <p:tag name="_INSTRUCTOR VIEW19C14C36-AC8E-43BC-9DB6-C2AAF774C7DC|PANE__TAG" val="_"/>
</p:tagLst>
</file>

<file path=ppt/tags/tag16.xml><?xml version="1.0" encoding="utf-8"?>
<p:tagLst xmlns:p="http://schemas.openxmlformats.org/presentationml/2006/main">
  <p:tag name="_INSTRUCTOR VIEW19C14C36-AC8E-43BC-9DB6-C2AAF774C7DC|PANE__TAG" val="_"/>
</p:tagLst>
</file>

<file path=ppt/tags/tag17.xml><?xml version="1.0" encoding="utf-8"?>
<p:tagLst xmlns:p="http://schemas.openxmlformats.org/presentationml/2006/main">
  <p:tag name="_INSTRUCTOR VIEW19C14C36-AC8E-43BC-9DB6-C2AAF774C7DC|PANE__TAG" val="_"/>
</p:tagLst>
</file>

<file path=ppt/tags/tag18.xml><?xml version="1.0" encoding="utf-8"?>
<p:tagLst xmlns:p="http://schemas.openxmlformats.org/presentationml/2006/main">
  <p:tag name="_INSTRUCTOR VIEW19C14C36-AC8E-43BC-9DB6-C2AAF774C7DC|PANE__TAG" val="_"/>
</p:tagLst>
</file>

<file path=ppt/tags/tag19.xml><?xml version="1.0" encoding="utf-8"?>
<p:tagLst xmlns:p="http://schemas.openxmlformats.org/presentationml/2006/main">
  <p:tag name="_INSTRUCTOR VIEW19C14C36-AC8E-43BC-9DB6-C2AAF774C7DC|PANE__TAG" val="_"/>
</p:tagLst>
</file>

<file path=ppt/tags/tag2.xml><?xml version="1.0" encoding="utf-8"?>
<p:tagLst xmlns:p="http://schemas.openxmlformats.org/presentationml/2006/main">
  <p:tag name="_INSTRUCTOR VIEW19C14C36-AC8E-43BC-9DB6-C2AAF774C7DC|PANE__TAG" val="_"/>
</p:tagLst>
</file>

<file path=ppt/tags/tag20.xml><?xml version="1.0" encoding="utf-8"?>
<p:tagLst xmlns:p="http://schemas.openxmlformats.org/presentationml/2006/main">
  <p:tag name="_INSTRUCTOR VIEW19C14C36-AC8E-43BC-9DB6-C2AAF774C7DC|PANE__TAG" val="_"/>
</p:tagLst>
</file>

<file path=ppt/tags/tag21.xml><?xml version="1.0" encoding="utf-8"?>
<p:tagLst xmlns:p="http://schemas.openxmlformats.org/presentationml/2006/main">
  <p:tag name="_INSTRUCTOR VIEW19C14C36-AC8E-43BC-9DB6-C2AAF774C7DC|PANE__TAG" val="_"/>
</p:tagLst>
</file>

<file path=ppt/tags/tag22.xml><?xml version="1.0" encoding="utf-8"?>
<p:tagLst xmlns:p="http://schemas.openxmlformats.org/presentationml/2006/main">
  <p:tag name="_INSTRUCTOR VIEW19C14C36-AC8E-43BC-9DB6-C2AAF774C7DC|PANE__TAG" val="_"/>
</p:tagLst>
</file>

<file path=ppt/tags/tag23.xml><?xml version="1.0" encoding="utf-8"?>
<p:tagLst xmlns:p="http://schemas.openxmlformats.org/presentationml/2006/main">
  <p:tag name="_INSTRUCTOR VIEW19C14C36-AC8E-43BC-9DB6-C2AAF774C7DC|PANE__TAG" val="_"/>
</p:tagLst>
</file>

<file path=ppt/tags/tag24.xml><?xml version="1.0" encoding="utf-8"?>
<p:tagLst xmlns:p="http://schemas.openxmlformats.org/presentationml/2006/main">
  <p:tag name="_INSTRUCTOR VIEW19C14C36-AC8E-43BC-9DB6-C2AAF774C7DC|PANE__TAG" val="_"/>
</p:tagLst>
</file>

<file path=ppt/tags/tag25.xml><?xml version="1.0" encoding="utf-8"?>
<p:tagLst xmlns:p="http://schemas.openxmlformats.org/presentationml/2006/main">
  <p:tag name="_INSTRUCTOR VIEW19C14C36-AC8E-43BC-9DB6-C2AAF774C7DC|PANE__TAG" val="_"/>
</p:tagLst>
</file>

<file path=ppt/tags/tag26.xml><?xml version="1.0" encoding="utf-8"?>
<p:tagLst xmlns:p="http://schemas.openxmlformats.org/presentationml/2006/main">
  <p:tag name="_INSTRUCTOR VIEW19C14C36-AC8E-43BC-9DB6-C2AAF774C7DC|PANE__TAG" val="_"/>
</p:tagLst>
</file>

<file path=ppt/tags/tag27.xml><?xml version="1.0" encoding="utf-8"?>
<p:tagLst xmlns:p="http://schemas.openxmlformats.org/presentationml/2006/main">
  <p:tag name="_INSTRUCTOR VIEW19C14C36-AC8E-43BC-9DB6-C2AAF774C7DC|PANE__TAG" val="_"/>
</p:tagLst>
</file>

<file path=ppt/tags/tag28.xml><?xml version="1.0" encoding="utf-8"?>
<p:tagLst xmlns:p="http://schemas.openxmlformats.org/presentationml/2006/main">
  <p:tag name="_INSTRUCTOR VIEW19C14C36-AC8E-43BC-9DB6-C2AAF774C7DC|PANE__TAG" val="_"/>
</p:tagLst>
</file>

<file path=ppt/tags/tag29.xml><?xml version="1.0" encoding="utf-8"?>
<p:tagLst xmlns:p="http://schemas.openxmlformats.org/presentationml/2006/main">
  <p:tag name="_INSTRUCTOR VIEW19C14C36-AC8E-43BC-9DB6-C2AAF774C7DC|PANE__TAG" val="_"/>
</p:tagLst>
</file>

<file path=ppt/tags/tag3.xml><?xml version="1.0" encoding="utf-8"?>
<p:tagLst xmlns:p="http://schemas.openxmlformats.org/presentationml/2006/main">
  <p:tag name="_INSTRUCTOR VIEW19C14C36-AC8E-43BC-9DB6-C2AAF774C7DC|PANE__TAG" val="_"/>
</p:tagLst>
</file>

<file path=ppt/tags/tag30.xml><?xml version="1.0" encoding="utf-8"?>
<p:tagLst xmlns:p="http://schemas.openxmlformats.org/presentationml/2006/main">
  <p:tag name="_INSTRUCTOR VIEW19C14C36-AC8E-43BC-9DB6-C2AAF774C7DC|PANE__TAG" val="_"/>
</p:tagLst>
</file>

<file path=ppt/tags/tag31.xml><?xml version="1.0" encoding="utf-8"?>
<p:tagLst xmlns:p="http://schemas.openxmlformats.org/presentationml/2006/main">
  <p:tag name="_INSTRUCTOR VIEW19C14C36-AC8E-43BC-9DB6-C2AAF774C7DC|PANE__TAG" val="_"/>
</p:tagLst>
</file>

<file path=ppt/tags/tag32.xml><?xml version="1.0" encoding="utf-8"?>
<p:tagLst xmlns:p="http://schemas.openxmlformats.org/presentationml/2006/main">
  <p:tag name="_INSTRUCTOR VIEW19C14C36-AC8E-43BC-9DB6-C2AAF774C7DC|PANE__TAG" val="_"/>
</p:tagLst>
</file>

<file path=ppt/tags/tag33.xml><?xml version="1.0" encoding="utf-8"?>
<p:tagLst xmlns:p="http://schemas.openxmlformats.org/presentationml/2006/main">
  <p:tag name="_INSTRUCTOR VIEW19C14C36-AC8E-43BC-9DB6-C2AAF774C7DC|PANE__TAG" val="_"/>
</p:tagLst>
</file>

<file path=ppt/tags/tag34.xml><?xml version="1.0" encoding="utf-8"?>
<p:tagLst xmlns:p="http://schemas.openxmlformats.org/presentationml/2006/main">
  <p:tag name="_INSTRUCTOR VIEW19C14C36-AC8E-43BC-9DB6-C2AAF774C7DC|PANE__TAG" val="_"/>
</p:tagLst>
</file>

<file path=ppt/tags/tag35.xml><?xml version="1.0" encoding="utf-8"?>
<p:tagLst xmlns:p="http://schemas.openxmlformats.org/presentationml/2006/main">
  <p:tag name="_INSTRUCTOR VIEW19C14C36-AC8E-43BC-9DB6-C2AAF774C7DC|PANE__TAG" val="_"/>
</p:tagLst>
</file>

<file path=ppt/tags/tag36.xml><?xml version="1.0" encoding="utf-8"?>
<p:tagLst xmlns:p="http://schemas.openxmlformats.org/presentationml/2006/main">
  <p:tag name="_INSTRUCTOR VIEW19C14C36-AC8E-43BC-9DB6-C2AAF774C7DC|PANE__TAG" val="_"/>
</p:tagLst>
</file>

<file path=ppt/tags/tag37.xml><?xml version="1.0" encoding="utf-8"?>
<p:tagLst xmlns:p="http://schemas.openxmlformats.org/presentationml/2006/main">
  <p:tag name="_INSTRUCTOR VIEW19C14C36-AC8E-43BC-9DB6-C2AAF774C7DC|PANE__TAG" val="_"/>
</p:tagLst>
</file>

<file path=ppt/tags/tag38.xml><?xml version="1.0" encoding="utf-8"?>
<p:tagLst xmlns:p="http://schemas.openxmlformats.org/presentationml/2006/main">
  <p:tag name="_INSTRUCTOR VIEW19C14C36-AC8E-43BC-9DB6-C2AAF774C7DC|PANE__TAG" val="_"/>
</p:tagLst>
</file>

<file path=ppt/tags/tag39.xml><?xml version="1.0" encoding="utf-8"?>
<p:tagLst xmlns:p="http://schemas.openxmlformats.org/presentationml/2006/main">
  <p:tag name="_INSTRUCTOR VIEW19C14C36-AC8E-43BC-9DB6-C2AAF774C7DC|PANE__TAG" val="_"/>
</p:tagLst>
</file>

<file path=ppt/tags/tag4.xml><?xml version="1.0" encoding="utf-8"?>
<p:tagLst xmlns:p="http://schemas.openxmlformats.org/presentationml/2006/main">
  <p:tag name="_INSTRUCTOR VIEW19C14C36-AC8E-43BC-9DB6-C2AAF774C7DC|PANE__TAG" val="_"/>
</p:tagLst>
</file>

<file path=ppt/tags/tag40.xml><?xml version="1.0" encoding="utf-8"?>
<p:tagLst xmlns:p="http://schemas.openxmlformats.org/presentationml/2006/main">
  <p:tag name="_INSTRUCTOR VIEW19C14C36-AC8E-43BC-9DB6-C2AAF774C7DC|PANE__TAG" val="_"/>
</p:tagLst>
</file>

<file path=ppt/tags/tag41.xml><?xml version="1.0" encoding="utf-8"?>
<p:tagLst xmlns:p="http://schemas.openxmlformats.org/presentationml/2006/main">
  <p:tag name="_INSTRUCTOR VIEW19C14C36-AC8E-43BC-9DB6-C2AAF774C7DC|PANE__TAG" val="_"/>
</p:tagLst>
</file>

<file path=ppt/tags/tag42.xml><?xml version="1.0" encoding="utf-8"?>
<p:tagLst xmlns:p="http://schemas.openxmlformats.org/presentationml/2006/main">
  <p:tag name="_INSTRUCTOR VIEW19C14C36-AC8E-43BC-9DB6-C2AAF774C7DC|PANE__TAG" val="_"/>
</p:tagLst>
</file>

<file path=ppt/tags/tag43.xml><?xml version="1.0" encoding="utf-8"?>
<p:tagLst xmlns:p="http://schemas.openxmlformats.org/presentationml/2006/main">
  <p:tag name="_INSTRUCTOR VIEW19C14C36-AC8E-43BC-9DB6-C2AAF774C7DC|PANE__TAG" val="_"/>
</p:tagLst>
</file>

<file path=ppt/tags/tag44.xml><?xml version="1.0" encoding="utf-8"?>
<p:tagLst xmlns:p="http://schemas.openxmlformats.org/presentationml/2006/main">
  <p:tag name="_INSTRUCTOR VIEW19C14C36-AC8E-43BC-9DB6-C2AAF774C7DC|PANE__TAG" val="_"/>
</p:tagLst>
</file>

<file path=ppt/tags/tag45.xml><?xml version="1.0" encoding="utf-8"?>
<p:tagLst xmlns:p="http://schemas.openxmlformats.org/presentationml/2006/main">
  <p:tag name="_INSTRUCTOR VIEW19C14C36-AC8E-43BC-9DB6-C2AAF774C7DC|PANE__TAG" val="_"/>
</p:tagLst>
</file>

<file path=ppt/tags/tag46.xml><?xml version="1.0" encoding="utf-8"?>
<p:tagLst xmlns:p="http://schemas.openxmlformats.org/presentationml/2006/main">
  <p:tag name="_INSTRUCTOR VIEW19C14C36-AC8E-43BC-9DB6-C2AAF774C7DC|PANE__TAG" val="_"/>
</p:tagLst>
</file>

<file path=ppt/tags/tag47.xml><?xml version="1.0" encoding="utf-8"?>
<p:tagLst xmlns:p="http://schemas.openxmlformats.org/presentationml/2006/main">
  <p:tag name="_INSTRUCTOR VIEW19C14C36-AC8E-43BC-9DB6-C2AAF774C7DC|PANE__TAG" val="_"/>
</p:tagLst>
</file>

<file path=ppt/tags/tag48.xml><?xml version="1.0" encoding="utf-8"?>
<p:tagLst xmlns:p="http://schemas.openxmlformats.org/presentationml/2006/main">
  <p:tag name="_INSTRUCTOR VIEW19C14C36-AC8E-43BC-9DB6-C2AAF774C7DC|PANE__TAG" val="_"/>
</p:tagLst>
</file>

<file path=ppt/tags/tag49.xml><?xml version="1.0" encoding="utf-8"?>
<p:tagLst xmlns:p="http://schemas.openxmlformats.org/presentationml/2006/main">
  <p:tag name="_INSTRUCTOR VIEW19C14C36-AC8E-43BC-9DB6-C2AAF774C7DC|PANE__TAG" val="_"/>
</p:tagLst>
</file>

<file path=ppt/tags/tag5.xml><?xml version="1.0" encoding="utf-8"?>
<p:tagLst xmlns:p="http://schemas.openxmlformats.org/presentationml/2006/main">
  <p:tag name="_INSTRUCTOR VIEW19C14C36-AC8E-43BC-9DB6-C2AAF774C7DC|PANE__TAG" val="_"/>
</p:tagLst>
</file>

<file path=ppt/tags/tag50.xml><?xml version="1.0" encoding="utf-8"?>
<p:tagLst xmlns:p="http://schemas.openxmlformats.org/presentationml/2006/main">
  <p:tag name="SOURCE" val="\documentclass{slides}\pagestyle{empty}&#10;\usepackage{macros}&#10;\usepackage{amsmath}&#10;\usepackage{amssymb}&#10;&#10;\begin{document}&#10;&#10;\[&#10;\mat{R}_i = e^{[{\vectg{\theta}}_i]_{\times}}&#10;\texttt{, }&#10;[{\vectg{\theta}}_i]_{\times} =&#10;\bmat&#10;0 &amp; -{\theta_i}_3 &amp; {\theta_i}_2 \\&#10;{\theta_i}_3 &amp; 0 &amp; -{\theta_i}_1 \\&#10;-{\theta_i}_2 &amp; {\theta_i}_1 &amp; 0&#10;\emat&#10;\]&#10;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96"/>
  <p:tag name="BOXFONT" val="10"/>
  <p:tag name="BOXWRAP" val="False"/>
  <p:tag name="WORKAROUNDTRANSPARENCYBUG" val="False"/>
  <p:tag name="BITMAPFORMAT" val="pngmono"/>
  <p:tag name="DEBUGINTERACTIVE" val="True"/>
  <p:tag name="ORIGWIDTH" val="385"/>
  <p:tag name="PICTUREFILESIZE" val="28420"/>
</p:tagLst>
</file>

<file path=ppt/tags/tag51.xml><?xml version="1.0" encoding="utf-8"?>
<p:tagLst xmlns:p="http://schemas.openxmlformats.org/presentationml/2006/main">
  <p:tag name="SOURCE" val="\documentclass{slides}\pagestyle{empty}&#10;\usepackage{macros}&#10;\usepackage{amsmath}&#10;\usepackage{amssymb}&#10;&#10;\begin{document}&#10;&#10;\[&#10;\hvect{u}_i = \mat{H}_{ij} \hvect{u}_j \texttt{,  } \mat{H}_{ij} = \mat{K}_i \mat{R}_i \mat{R}_j^T \mat{K}_j^{-1}&#10;\]&#10;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396"/>
  <p:tag name="BOXFONT" val="10"/>
  <p:tag name="BOXWRAP" val="False"/>
  <p:tag name="WORKAROUNDTRANSPARENCYBUG" val="False"/>
  <p:tag name="BITMAPFORMAT" val="pngmono"/>
  <p:tag name="DEBUGINTERACTIVE" val="True"/>
  <p:tag name="ORIGWIDTH" val="309"/>
  <p:tag name="PICTUREFILESIZE" val="13923"/>
</p:tagLst>
</file>

<file path=ppt/tags/tag52.xml><?xml version="1.0" encoding="utf-8"?>
<p:tagLst xmlns:p="http://schemas.openxmlformats.org/presentationml/2006/main">
  <p:tag name="SOURCE" val="\documentclass{slides}\pagestyle{empty}&#10;\usepackage{macros}&#10;\usepackage{amsmath}&#10;\usepackage{amssymb}&#10;&#10;\begin{document}&#10;&#10;\[&#10;\mat{K}_i =&#10;\bmat&#10;f_i &amp; 0   &amp; 0 \\&#10;0   &amp; f_i &amp; 0 \\&#10;0   &amp; 0   &amp; 1&#10;\emat&#10;\]&#10;&#10;\end{document}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486"/>
  <p:tag name="BOXFONT" val="10"/>
  <p:tag name="BOXWRAP" val="False"/>
  <p:tag name="WORKAROUNDTRANSPARENCYBUG" val="False"/>
  <p:tag name="BITMAPFORMAT" val="pngmono"/>
  <p:tag name="DEBUGINTERACTIVE" val="True"/>
  <p:tag name="ORIGWIDTH" val="151"/>
  <p:tag name="PICTUREFILESIZE" val="11443"/>
</p:tagLst>
</file>

<file path=ppt/tags/tag6.xml><?xml version="1.0" encoding="utf-8"?>
<p:tagLst xmlns:p="http://schemas.openxmlformats.org/presentationml/2006/main">
  <p:tag name="_INSTRUCTOR VIEW19C14C36-AC8E-43BC-9DB6-C2AAF774C7DC|PANE__TAG" val="_"/>
</p:tagLst>
</file>

<file path=ppt/tags/tag7.xml><?xml version="1.0" encoding="utf-8"?>
<p:tagLst xmlns:p="http://schemas.openxmlformats.org/presentationml/2006/main">
  <p:tag name="_INSTRUCTOR VIEW19C14C36-AC8E-43BC-9DB6-C2AAF774C7DC|PANE__TAG" val="_"/>
</p:tagLst>
</file>

<file path=ppt/tags/tag8.xml><?xml version="1.0" encoding="utf-8"?>
<p:tagLst xmlns:p="http://schemas.openxmlformats.org/presentationml/2006/main">
  <p:tag name="_INSTRUCTOR VIEW19C14C36-AC8E-43BC-9DB6-C2AAF774C7DC|PANE__TAG" val="_"/>
</p:tagLst>
</file>

<file path=ppt/tags/tag9.xml><?xml version="1.0" encoding="utf-8"?>
<p:tagLst xmlns:p="http://schemas.openxmlformats.org/presentationml/2006/main">
  <p:tag name="_INSTRUCTOR VIEW19C14C36-AC8E-43BC-9DB6-C2AAF774C7DC|PANE__TAG" val="_"/>
</p:tagLst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ustom Design">
  <a:themeElements>
    <a:clrScheme name="Custom Design 1">
      <a:dk1>
        <a:srgbClr val="993399"/>
      </a:dk1>
      <a:lt1>
        <a:srgbClr val="FFFFFF"/>
      </a:lt1>
      <a:dk2>
        <a:srgbClr val="000000"/>
      </a:dk2>
      <a:lt2>
        <a:srgbClr val="FFFFFF"/>
      </a:lt2>
      <a:accent1>
        <a:srgbClr val="FF6633"/>
      </a:accent1>
      <a:accent2>
        <a:srgbClr val="B9D300"/>
      </a:accent2>
      <a:accent3>
        <a:srgbClr val="AAAAAA"/>
      </a:accent3>
      <a:accent4>
        <a:srgbClr val="DADADA"/>
      </a:accent4>
      <a:accent5>
        <a:srgbClr val="FFB8AD"/>
      </a:accent5>
      <a:accent6>
        <a:srgbClr val="A7BF00"/>
      </a:accent6>
      <a:hlink>
        <a:srgbClr val="62BD19"/>
      </a:hlink>
      <a:folHlink>
        <a:srgbClr val="993399"/>
      </a:folHlink>
    </a:clrScheme>
    <a:fontScheme name="Custom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Custom Design 1">
        <a:dk1>
          <a:srgbClr val="993399"/>
        </a:dk1>
        <a:lt1>
          <a:srgbClr val="FFFFFF"/>
        </a:lt1>
        <a:dk2>
          <a:srgbClr val="000000"/>
        </a:dk2>
        <a:lt2>
          <a:srgbClr val="FFFFFF"/>
        </a:lt2>
        <a:accent1>
          <a:srgbClr val="FF6633"/>
        </a:accent1>
        <a:accent2>
          <a:srgbClr val="B9D300"/>
        </a:accent2>
        <a:accent3>
          <a:srgbClr val="AAAAAA"/>
        </a:accent3>
        <a:accent4>
          <a:srgbClr val="DADADA"/>
        </a:accent4>
        <a:accent5>
          <a:srgbClr val="FFB8AD"/>
        </a:accent5>
        <a:accent6>
          <a:srgbClr val="A7BF00"/>
        </a:accent6>
        <a:hlink>
          <a:srgbClr val="62BD19"/>
        </a:hlink>
        <a:folHlink>
          <a:srgbClr val="9933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质朴">
  <a:themeElements>
    <a:clrScheme name="质朴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质朴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zh-CN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9040</Words>
  <Application>WPS 演示</Application>
  <PresentationFormat>全屏显示(4:3)</PresentationFormat>
  <Paragraphs>679</Paragraphs>
  <Slides>87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8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87</vt:i4>
      </vt:variant>
    </vt:vector>
  </HeadingPairs>
  <TitlesOfParts>
    <vt:vector size="119" baseType="lpstr">
      <vt:lpstr>Arial</vt:lpstr>
      <vt:lpstr>宋体</vt:lpstr>
      <vt:lpstr>Wingdings</vt:lpstr>
      <vt:lpstr>Times New Roman</vt:lpstr>
      <vt:lpstr>MS PGothic</vt:lpstr>
      <vt:lpstr>Calibri</vt:lpstr>
      <vt:lpstr>Wingdings 3</vt:lpstr>
      <vt:lpstr>Wingdings</vt:lpstr>
      <vt:lpstr>Cambria Math</vt:lpstr>
      <vt:lpstr>PMingLiU</vt:lpstr>
      <vt:lpstr>微软雅黑</vt:lpstr>
      <vt:lpstr>Arial Unicode MS</vt:lpstr>
      <vt:lpstr>Symbol</vt:lpstr>
      <vt:lpstr>Trebuchet MS</vt:lpstr>
      <vt:lpstr>굴림</vt:lpstr>
      <vt:lpstr>cmsy10</vt:lpstr>
      <vt:lpstr>Symbol</vt:lpstr>
      <vt:lpstr>MingLiU-ExtB</vt:lpstr>
      <vt:lpstr>Malgun Gothic</vt:lpstr>
      <vt:lpstr>Segoe Print</vt:lpstr>
      <vt:lpstr>1_Default Design</vt:lpstr>
      <vt:lpstr>Default Design</vt:lpstr>
      <vt:lpstr>1_Office Theme</vt:lpstr>
      <vt:lpstr>2_Office Theme</vt:lpstr>
      <vt:lpstr>3_Office Theme</vt:lpstr>
      <vt:lpstr>Custom Design</vt:lpstr>
      <vt:lpstr>质朴</vt:lpstr>
      <vt:lpstr>Blank Presentation</vt:lpstr>
      <vt:lpstr>Equation.3</vt:lpstr>
      <vt:lpstr>Equation.3</vt:lpstr>
      <vt:lpstr>Equation.3</vt:lpstr>
      <vt:lpstr>Equation.3</vt:lpstr>
      <vt:lpstr>Ransac, Homography Estimation, and Image Stitching </vt:lpstr>
      <vt:lpstr>Key points（2 algorithms）</vt:lpstr>
      <vt:lpstr>Image Stitching and Panoramas</vt:lpstr>
      <vt:lpstr>Why Panoramas ?	</vt:lpstr>
      <vt:lpstr>Why Panoramas ?	</vt:lpstr>
      <vt:lpstr>百度街景（SYSU）</vt:lpstr>
      <vt:lpstr>Image Alignment Algorithm Overview</vt:lpstr>
      <vt:lpstr>Feature Matching and RANSAC</vt:lpstr>
      <vt:lpstr>Feature matching</vt:lpstr>
      <vt:lpstr>Feature matching</vt:lpstr>
      <vt:lpstr>Feature-space outlier rejection</vt:lpstr>
      <vt:lpstr>Feature-space outlier rejection</vt:lpstr>
      <vt:lpstr>Feature-space outliner rejection</vt:lpstr>
      <vt:lpstr>Matching features</vt:lpstr>
      <vt:lpstr>RAndom SAmple Consensus</vt:lpstr>
      <vt:lpstr>RAndom SAmple Consensus</vt:lpstr>
      <vt:lpstr>Least squares fit</vt:lpstr>
      <vt:lpstr>Outliers</vt:lpstr>
      <vt:lpstr>Example: line fitting</vt:lpstr>
      <vt:lpstr>Robustness</vt:lpstr>
      <vt:lpstr>Counting inliers</vt:lpstr>
      <vt:lpstr>Counting inliers</vt:lpstr>
      <vt:lpstr>Counting inliers</vt:lpstr>
      <vt:lpstr>How do we find the best line?</vt:lpstr>
      <vt:lpstr>Translations</vt:lpstr>
      <vt:lpstr>RAndom SAmple Consensus</vt:lpstr>
      <vt:lpstr>RAndom SAmple Consensus</vt:lpstr>
      <vt:lpstr>RAndom SAmple Consensus</vt:lpstr>
      <vt:lpstr>RANSAC</vt:lpstr>
      <vt:lpstr>RANSAC</vt:lpstr>
      <vt:lpstr>RANSAC</vt:lpstr>
      <vt:lpstr>RANSAC</vt:lpstr>
      <vt:lpstr>RANSAC</vt:lpstr>
      <vt:lpstr>RANSAC</vt:lpstr>
      <vt:lpstr>RANSAC</vt:lpstr>
      <vt:lpstr>RANSAC for estimating homography</vt:lpstr>
      <vt:lpstr>How many rounds? </vt:lpstr>
      <vt:lpstr>How big is s?</vt:lpstr>
      <vt:lpstr>RANSAC pros and cons</vt:lpstr>
      <vt:lpstr>Final step: least squares fit</vt:lpstr>
      <vt:lpstr>RANSAC</vt:lpstr>
      <vt:lpstr>Hough transform</vt:lpstr>
      <vt:lpstr>RANSAC for estimating homography</vt:lpstr>
      <vt:lpstr>RANSAC in general</vt:lpstr>
      <vt:lpstr>RANSAC algorithm</vt:lpstr>
      <vt:lpstr>How to determine k</vt:lpstr>
      <vt:lpstr>Application for Automatic image stitching</vt:lpstr>
      <vt:lpstr>RANSAC for Homography</vt:lpstr>
      <vt:lpstr>RANSAC for Homography</vt:lpstr>
      <vt:lpstr>Automatic image stitching</vt:lpstr>
      <vt:lpstr>Probabilistic model for verification</vt:lpstr>
      <vt:lpstr>Automatic image stitching</vt:lpstr>
      <vt:lpstr>Automatic image stitching</vt:lpstr>
      <vt:lpstr>Homography Estimation</vt:lpstr>
      <vt:lpstr>Homography for Rotation</vt:lpstr>
      <vt:lpstr>Bundle Adjustment</vt:lpstr>
      <vt:lpstr>Bundle Adjustment</vt:lpstr>
      <vt:lpstr>Multi-band Blending</vt:lpstr>
      <vt:lpstr>Results</vt:lpstr>
      <vt:lpstr>Computing homography by DLT</vt:lpstr>
      <vt:lpstr>Computing homography</vt:lpstr>
      <vt:lpstr>Computing homography</vt:lpstr>
      <vt:lpstr>Computing homography</vt:lpstr>
      <vt:lpstr>Computing homography</vt:lpstr>
      <vt:lpstr>Computing homography</vt:lpstr>
      <vt:lpstr>Computing homography</vt:lpstr>
      <vt:lpstr>Computing homography</vt:lpstr>
      <vt:lpstr>Computing homography</vt:lpstr>
      <vt:lpstr>Algorithm overview</vt:lpstr>
      <vt:lpstr>Algorithm overview</vt:lpstr>
      <vt:lpstr>Algorithm overview</vt:lpstr>
      <vt:lpstr>Algorithm overview</vt:lpstr>
      <vt:lpstr>Algorithm overview</vt:lpstr>
      <vt:lpstr>Algorithm overview</vt:lpstr>
      <vt:lpstr>Finding the panoramas</vt:lpstr>
      <vt:lpstr>Finding the panoramas</vt:lpstr>
      <vt:lpstr>Algorithm overview</vt:lpstr>
      <vt:lpstr>Algorithm overview</vt:lpstr>
      <vt:lpstr>Algorithm overview</vt:lpstr>
      <vt:lpstr>Get you own copy!</vt:lpstr>
      <vt:lpstr>How well does this work?</vt:lpstr>
      <vt:lpstr>How well does this work?</vt:lpstr>
      <vt:lpstr>Matching Mistakes: False Positive</vt:lpstr>
      <vt:lpstr>Matching Mistakes: False Positive</vt:lpstr>
      <vt:lpstr>Matching Mistakes: False Negative</vt:lpstr>
      <vt:lpstr>Matching Mistakes</vt:lpstr>
      <vt:lpstr>How can we fix these?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Example: line fitting</dc:title>
  <dc:creator>Li Zhang</dc:creator>
  <cp:lastModifiedBy>Administrator</cp:lastModifiedBy>
  <cp:revision>27</cp:revision>
  <dcterms:created xsi:type="dcterms:W3CDTF">2010-10-08T01:35:00Z</dcterms:created>
  <dcterms:modified xsi:type="dcterms:W3CDTF">2018-11-25T14:27:13Z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2052-11.1.0.7932</vt:lpwstr>
  </property>
</Properties>
</file>